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01" r:id="rId3"/>
    <p:sldMasterId id="2147483802" r:id="rId4"/>
    <p:sldMasterId id="21474838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Roboto Thin"/>
      <p:regular r:id="rId74"/>
      <p:bold r:id="rId75"/>
      <p:italic r:id="rId76"/>
      <p:boldItalic r:id="rId77"/>
    </p:embeddedFont>
    <p:embeddedFont>
      <p:font typeface="Roboto Medium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  <p:embeddedFont>
      <p:font typeface="Inconsolata"/>
      <p:regular r:id="rId86"/>
      <p:bold r:id="rId87"/>
    </p:embeddedFont>
    <p:embeddedFont>
      <p:font typeface="Roboto Light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6.xml"/><Relationship Id="rId86" Type="http://schemas.openxmlformats.org/officeDocument/2006/relationships/font" Target="fonts/Inconsolata-regular.fntdata"/><Relationship Id="rId41" Type="http://schemas.openxmlformats.org/officeDocument/2006/relationships/slide" Target="slides/slide35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8.xml"/><Relationship Id="rId88" Type="http://schemas.openxmlformats.org/officeDocument/2006/relationships/font" Target="fonts/RobotoLight-regular.fntdata"/><Relationship Id="rId43" Type="http://schemas.openxmlformats.org/officeDocument/2006/relationships/slide" Target="slides/slide37.xml"/><Relationship Id="rId87" Type="http://schemas.openxmlformats.org/officeDocument/2006/relationships/font" Target="fonts/Inconsolata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obotoLight-bold.fntdata"/><Relationship Id="rId80" Type="http://schemas.openxmlformats.org/officeDocument/2006/relationships/font" Target="fonts/RobotoMedium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RobotoMedium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Thin-bold.fntdata"/><Relationship Id="rId30" Type="http://schemas.openxmlformats.org/officeDocument/2006/relationships/slide" Target="slides/slide24.xml"/><Relationship Id="rId74" Type="http://schemas.openxmlformats.org/officeDocument/2006/relationships/font" Target="fonts/RobotoThin-regular.fntdata"/><Relationship Id="rId33" Type="http://schemas.openxmlformats.org/officeDocument/2006/relationships/slide" Target="slides/slide27.xml"/><Relationship Id="rId77" Type="http://schemas.openxmlformats.org/officeDocument/2006/relationships/font" Target="fonts/RobotoThin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Thin-italic.fntdata"/><Relationship Id="rId35" Type="http://schemas.openxmlformats.org/officeDocument/2006/relationships/slide" Target="slides/slide29.xml"/><Relationship Id="rId79" Type="http://schemas.openxmlformats.org/officeDocument/2006/relationships/font" Target="fonts/RobotoMedium-bold.fntdata"/><Relationship Id="rId34" Type="http://schemas.openxmlformats.org/officeDocument/2006/relationships/slide" Target="slides/slide28.xml"/><Relationship Id="rId78" Type="http://schemas.openxmlformats.org/officeDocument/2006/relationships/font" Target="fonts/RobotoMedium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RobotoLight-boldItalic.fntdata"/><Relationship Id="rId90" Type="http://schemas.openxmlformats.org/officeDocument/2006/relationships/font" Target="fonts/RobotoLight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6581243-Digital-Marketing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65b41b37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65b41b37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70a2f90595_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70a2f90595_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AdobeStock_203402913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64375de63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64375de63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AdobeStock_242587195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65a2cf0e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65a2cf0e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70a2f90595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" name="Google Shape;3160;g70a2f90595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65a2cf0e9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" name="Google Shape;3182;g65a2cf0e9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65b41b37b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8" name="Google Shape;3188;g65b41b37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65a2cf0e9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65a2cf0e9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AdobeStock_170808579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70a2f90595_8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7" name="Google Shape;3207;g70a2f90595_8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AdobeStock_170808579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6add019ca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6add019ca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6add019ca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6add019ca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64375de63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64375de63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Sources: AdobeStock_293273817,  AdobeStock_293273817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65b41b37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65b41b37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g65b41b37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9" name="Google Shape;3259;g65b41b37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AdobeStock_135518271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6442eb9ec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" name="Google Shape;3269;g6442eb9ec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65b41b37b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65b41b37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70ad516b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70ad516b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65b41b37b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65b41b37b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70a2f90595_8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70a2f90595_8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65b41b37b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1" name="Google Shape;3301;g65b41b37b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g70a2f90595_8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4" name="Google Shape;3314;g70a2f90595_8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AdobeStock_198817412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54aa5a18f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" name="Google Shape;3077;g54aa5a18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65b41b37b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65b41b37b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70a2f90595_8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70a2f90595_8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70a2f90595_8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1" name="Google Shape;3351;g70a2f90595_8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65b41b37b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Google Shape;3362;g65b41b37b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https://dribbble.com/shots/6581243-Digital-Marketing</a:t>
            </a:r>
            <a:br>
              <a:rPr lang="en"/>
            </a:br>
            <a:r>
              <a:rPr lang="en"/>
              <a:t>On Pasteboard: AdobeStock_248243138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g6e6c112e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2" name="Google Shape;3372;g6e6c112e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70ad516b91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0" name="Google Shape;3380;g70ad516b91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70ad516b91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70ad516b91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g70ad516b91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7" name="Google Shape;3397;g70ad516b91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g65b41b37b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5" name="Google Shape;3405;g65b41b37b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g70ad516b91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2" name="Google Shape;3412;g70ad516b91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64375de63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64375de63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70ad516b9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0" name="Google Shape;3420;g70ad516b9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65b41b37b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65b41b37b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65b41b37b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65b41b37b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Image source: shutterstock_1238032882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70ad516b91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70ad516b91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65b41b37b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65b41b37b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5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g65b41b37ba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7" name="Google Shape;3487;g65b41b37ba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AdobeStock_278024683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65b41b37ba_0_2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65b41b37ba_0_2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65b41b37ba_0_2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65b41b37ba_0_2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65b41b37ba_0_2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65b41b37ba_0_2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g65b41b37ba_0_2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5" name="Google Shape;3545;g65b41b37ba_0_2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https://commons.wikimedia.org/wiki/File:Yuieditorbasic.png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70a2f90595_8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70a2f90595_8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2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70a2f90595_8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70a2f90595_8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70a2f90595_8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70a2f90595_8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65b41b37ba_0_2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65b41b37ba_0_2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65b41b37ba_0_2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65b41b37ba_0_2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g65b41b37ba_0_2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2" name="Google Shape;3612;g65b41b37ba_0_2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g65b41b37ba_0_2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9" name="Google Shape;3619;g65b41b37ba_0_2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70ad516b91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70ad516b91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g65b41b37ba_0_2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2" name="Google Shape;3632;g65b41b37ba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65b41b37ba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65b41b37ba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70a2f90595_8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70a2f90595_8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706072809f_3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706072809f_3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70a2f90595_8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8" name="Google Shape;3668;g70a2f90595_8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70a2f90595_8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70a2f90595_8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8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g65b41b37ba_0_2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0" name="Google Shape;3700;g65b41b37ba_0_2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5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g65b41b37ba_0_2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7" name="Google Shape;3707;g65b41b37ba_0_2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g70ad516b91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2" name="Google Shape;3712;g70ad516b91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g6e4c5cc95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9" name="Google Shape;3719;g6e4c5cc95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70a2f90595_8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1" name="Google Shape;3741;g70a2f90595_8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g70a2f90595_8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7" name="Google Shape;3747;g70a2f90595_8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65b41b37b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65b41b37b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65a2cf0e9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65a2cf0e9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65a2cf0e9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" name="Google Shape;3114;g65a2cf0e9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5.png"/><Relationship Id="rId3" Type="http://schemas.openxmlformats.org/officeDocument/2006/relationships/image" Target="../media/image23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12.png"/><Relationship Id="rId4" Type="http://schemas.openxmlformats.org/officeDocument/2006/relationships/image" Target="../media/image200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12.png"/><Relationship Id="rId4" Type="http://schemas.openxmlformats.org/officeDocument/2006/relationships/image" Target="../media/image20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12.png"/><Relationship Id="rId4" Type="http://schemas.openxmlformats.org/officeDocument/2006/relationships/image" Target="../media/image20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12.png"/><Relationship Id="rId4" Type="http://schemas.openxmlformats.org/officeDocument/2006/relationships/image" Target="../media/image20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2.png"/><Relationship Id="rId4" Type="http://schemas.openxmlformats.org/officeDocument/2006/relationships/image" Target="../media/image8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3.png"/><Relationship Id="rId3" Type="http://schemas.openxmlformats.org/officeDocument/2006/relationships/image" Target="../media/image20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17.png"/><Relationship Id="rId4" Type="http://schemas.openxmlformats.org/officeDocument/2006/relationships/image" Target="../media/image22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17.png"/><Relationship Id="rId4" Type="http://schemas.openxmlformats.org/officeDocument/2006/relationships/image" Target="../media/image21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34.png"/><Relationship Id="rId4" Type="http://schemas.openxmlformats.org/officeDocument/2006/relationships/image" Target="../media/image217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9.png"/><Relationship Id="rId3" Type="http://schemas.openxmlformats.org/officeDocument/2006/relationships/image" Target="../media/image218.png"/><Relationship Id="rId4" Type="http://schemas.openxmlformats.org/officeDocument/2006/relationships/image" Target="../media/image2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2.png"/><Relationship Id="rId4" Type="http://schemas.openxmlformats.org/officeDocument/2006/relationships/image" Target="../media/image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2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7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Relationship Id="rId3" Type="http://schemas.openxmlformats.org/officeDocument/2006/relationships/image" Target="../media/image230.png"/><Relationship Id="rId4" Type="http://schemas.openxmlformats.org/officeDocument/2006/relationships/image" Target="../media/image229.png"/><Relationship Id="rId5" Type="http://schemas.openxmlformats.org/officeDocument/2006/relationships/image" Target="../media/image23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40.png"/><Relationship Id="rId4" Type="http://schemas.openxmlformats.org/officeDocument/2006/relationships/image" Target="../media/image237.png"/><Relationship Id="rId5" Type="http://schemas.openxmlformats.org/officeDocument/2006/relationships/image" Target="../media/image236.png"/><Relationship Id="rId6" Type="http://schemas.openxmlformats.org/officeDocument/2006/relationships/image" Target="../media/image238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5.png"/><Relationship Id="rId4" Type="http://schemas.openxmlformats.org/officeDocument/2006/relationships/image" Target="../media/image237.png"/><Relationship Id="rId5" Type="http://schemas.openxmlformats.org/officeDocument/2006/relationships/image" Target="../media/image242.png"/><Relationship Id="rId6" Type="http://schemas.openxmlformats.org/officeDocument/2006/relationships/image" Target="../media/image238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Relationship Id="rId3" Type="http://schemas.openxmlformats.org/officeDocument/2006/relationships/image" Target="../media/image246.png"/><Relationship Id="rId4" Type="http://schemas.openxmlformats.org/officeDocument/2006/relationships/image" Target="../media/image243.png"/><Relationship Id="rId5" Type="http://schemas.openxmlformats.org/officeDocument/2006/relationships/image" Target="../media/image24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51.png"/><Relationship Id="rId6" Type="http://schemas.openxmlformats.org/officeDocument/2006/relationships/image" Target="../media/image249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53.png"/><Relationship Id="rId4" Type="http://schemas.openxmlformats.org/officeDocument/2006/relationships/image" Target="../media/image250.png"/><Relationship Id="rId5" Type="http://schemas.openxmlformats.org/officeDocument/2006/relationships/image" Target="../media/image25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6.png"/><Relationship Id="rId3" Type="http://schemas.openxmlformats.org/officeDocument/2006/relationships/image" Target="../media/image259.png"/><Relationship Id="rId4" Type="http://schemas.openxmlformats.org/officeDocument/2006/relationships/image" Target="../media/image258.png"/><Relationship Id="rId5" Type="http://schemas.openxmlformats.org/officeDocument/2006/relationships/image" Target="../media/image255.png"/><Relationship Id="rId6" Type="http://schemas.openxmlformats.org/officeDocument/2006/relationships/image" Target="../media/image257.png"/><Relationship Id="rId7" Type="http://schemas.openxmlformats.org/officeDocument/2006/relationships/image" Target="../media/image25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3.png"/><Relationship Id="rId3" Type="http://schemas.openxmlformats.org/officeDocument/2006/relationships/image" Target="../media/image267.png"/><Relationship Id="rId4" Type="http://schemas.openxmlformats.org/officeDocument/2006/relationships/image" Target="../media/image266.png"/><Relationship Id="rId5" Type="http://schemas.openxmlformats.org/officeDocument/2006/relationships/image" Target="../media/image261.png"/><Relationship Id="rId6" Type="http://schemas.openxmlformats.org/officeDocument/2006/relationships/image" Target="../media/image265.png"/><Relationship Id="rId7" Type="http://schemas.openxmlformats.org/officeDocument/2006/relationships/image" Target="../media/image264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68.png"/><Relationship Id="rId4" Type="http://schemas.openxmlformats.org/officeDocument/2006/relationships/image" Target="../media/image271.png"/><Relationship Id="rId5" Type="http://schemas.openxmlformats.org/officeDocument/2006/relationships/image" Target="../media/image27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0.png"/><Relationship Id="rId3" Type="http://schemas.openxmlformats.org/officeDocument/2006/relationships/image" Target="../media/image274.png"/><Relationship Id="rId4" Type="http://schemas.openxmlformats.org/officeDocument/2006/relationships/image" Target="../media/image273.png"/><Relationship Id="rId5" Type="http://schemas.openxmlformats.org/officeDocument/2006/relationships/image" Target="../media/image276.png"/><Relationship Id="rId6" Type="http://schemas.openxmlformats.org/officeDocument/2006/relationships/image" Target="../media/image272.png"/><Relationship Id="rId7" Type="http://schemas.openxmlformats.org/officeDocument/2006/relationships/image" Target="../media/image269.png"/><Relationship Id="rId8" Type="http://schemas.openxmlformats.org/officeDocument/2006/relationships/image" Target="../media/image279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4.png"/><Relationship Id="rId3" Type="http://schemas.openxmlformats.org/officeDocument/2006/relationships/image" Target="../media/image278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77.png"/><Relationship Id="rId7" Type="http://schemas.openxmlformats.org/officeDocument/2006/relationships/image" Target="../media/image289.png"/><Relationship Id="rId8" Type="http://schemas.openxmlformats.org/officeDocument/2006/relationships/image" Target="../media/image280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86.png"/><Relationship Id="rId4" Type="http://schemas.openxmlformats.org/officeDocument/2006/relationships/image" Target="../media/image292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7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9" Type="http://schemas.openxmlformats.org/officeDocument/2006/relationships/image" Target="../media/image301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8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3.png"/><Relationship Id="rId9" Type="http://schemas.openxmlformats.org/officeDocument/2006/relationships/image" Target="../media/image306.png"/><Relationship Id="rId5" Type="http://schemas.openxmlformats.org/officeDocument/2006/relationships/image" Target="../media/image297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2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3.png"/><Relationship Id="rId4" Type="http://schemas.openxmlformats.org/officeDocument/2006/relationships/image" Target="../media/image7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8.png"/><Relationship Id="rId3" Type="http://schemas.openxmlformats.org/officeDocument/2006/relationships/image" Target="../media/image333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8.png"/><Relationship Id="rId3" Type="http://schemas.openxmlformats.org/officeDocument/2006/relationships/image" Target="../media/image332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6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4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6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Relationship Id="rId5" Type="http://schemas.openxmlformats.org/officeDocument/2006/relationships/image" Target="../media/image89.png"/><Relationship Id="rId6" Type="http://schemas.openxmlformats.org/officeDocument/2006/relationships/image" Target="../media/image82.png"/><Relationship Id="rId7" Type="http://schemas.openxmlformats.org/officeDocument/2006/relationships/image" Target="../media/image84.png"/><Relationship Id="rId8" Type="http://schemas.openxmlformats.org/officeDocument/2006/relationships/image" Target="../media/image8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95.png"/><Relationship Id="rId5" Type="http://schemas.openxmlformats.org/officeDocument/2006/relationships/image" Target="../media/image90.png"/><Relationship Id="rId6" Type="http://schemas.openxmlformats.org/officeDocument/2006/relationships/image" Target="../media/image87.png"/><Relationship Id="rId7" Type="http://schemas.openxmlformats.org/officeDocument/2006/relationships/image" Target="../media/image96.png"/><Relationship Id="rId8" Type="http://schemas.openxmlformats.org/officeDocument/2006/relationships/image" Target="../media/image9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0.png"/><Relationship Id="rId3" Type="http://schemas.openxmlformats.org/officeDocument/2006/relationships/image" Target="../media/image1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6.png"/><Relationship Id="rId3" Type="http://schemas.openxmlformats.org/officeDocument/2006/relationships/image" Target="../media/image1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101.png"/><Relationship Id="rId4" Type="http://schemas.openxmlformats.org/officeDocument/2006/relationships/image" Target="../media/image9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3.png"/><Relationship Id="rId3" Type="http://schemas.openxmlformats.org/officeDocument/2006/relationships/image" Target="../media/image10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81.png"/><Relationship Id="rId4" Type="http://schemas.openxmlformats.org/officeDocument/2006/relationships/image" Target="../media/image15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81.png"/><Relationship Id="rId4" Type="http://schemas.openxmlformats.org/officeDocument/2006/relationships/image" Target="../media/image10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208.png"/><Relationship Id="rId4" Type="http://schemas.openxmlformats.org/officeDocument/2006/relationships/image" Target="../media/image18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4.png"/><Relationship Id="rId4" Type="http://schemas.openxmlformats.org/officeDocument/2006/relationships/image" Target="../media/image11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2.png"/><Relationship Id="rId5" Type="http://schemas.openxmlformats.org/officeDocument/2006/relationships/image" Target="../media/image12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26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27.png"/><Relationship Id="rId4" Type="http://schemas.openxmlformats.org/officeDocument/2006/relationships/image" Target="../media/image130.png"/><Relationship Id="rId5" Type="http://schemas.openxmlformats.org/officeDocument/2006/relationships/image" Target="../media/image133.png"/><Relationship Id="rId6" Type="http://schemas.openxmlformats.org/officeDocument/2006/relationships/image" Target="../media/image13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32.png"/><Relationship Id="rId4" Type="http://schemas.openxmlformats.org/officeDocument/2006/relationships/image" Target="../media/image130.png"/><Relationship Id="rId5" Type="http://schemas.openxmlformats.org/officeDocument/2006/relationships/image" Target="../media/image137.png"/><Relationship Id="rId6" Type="http://schemas.openxmlformats.org/officeDocument/2006/relationships/image" Target="../media/image13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Relationship Id="rId3" Type="http://schemas.openxmlformats.org/officeDocument/2006/relationships/image" Target="../media/image136.png"/><Relationship Id="rId4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45.png"/><Relationship Id="rId4" Type="http://schemas.openxmlformats.org/officeDocument/2006/relationships/image" Target="../media/image144.png"/><Relationship Id="rId5" Type="http://schemas.openxmlformats.org/officeDocument/2006/relationships/image" Target="../media/image14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Relationship Id="rId3" Type="http://schemas.openxmlformats.org/officeDocument/2006/relationships/image" Target="../media/image147.png"/><Relationship Id="rId4" Type="http://schemas.openxmlformats.org/officeDocument/2006/relationships/image" Target="../media/image149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4.png"/><Relationship Id="rId3" Type="http://schemas.openxmlformats.org/officeDocument/2006/relationships/image" Target="../media/image156.png"/><Relationship Id="rId4" Type="http://schemas.openxmlformats.org/officeDocument/2006/relationships/image" Target="../media/image155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66.png"/><Relationship Id="rId4" Type="http://schemas.openxmlformats.org/officeDocument/2006/relationships/image" Target="../media/image160.png"/><Relationship Id="rId5" Type="http://schemas.openxmlformats.org/officeDocument/2006/relationships/image" Target="../media/image16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3.png"/><Relationship Id="rId3" Type="http://schemas.openxmlformats.org/officeDocument/2006/relationships/image" Target="../media/image162.png"/><Relationship Id="rId4" Type="http://schemas.openxmlformats.org/officeDocument/2006/relationships/image" Target="../media/image165.png"/><Relationship Id="rId5" Type="http://schemas.openxmlformats.org/officeDocument/2006/relationships/image" Target="../media/image168.png"/><Relationship Id="rId6" Type="http://schemas.openxmlformats.org/officeDocument/2006/relationships/image" Target="../media/image167.png"/><Relationship Id="rId7" Type="http://schemas.openxmlformats.org/officeDocument/2006/relationships/image" Target="../media/image170.png"/><Relationship Id="rId8" Type="http://schemas.openxmlformats.org/officeDocument/2006/relationships/image" Target="../media/image17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9.png"/><Relationship Id="rId3" Type="http://schemas.openxmlformats.org/officeDocument/2006/relationships/image" Target="../media/image171.png"/><Relationship Id="rId4" Type="http://schemas.openxmlformats.org/officeDocument/2006/relationships/image" Target="../media/image198.png"/><Relationship Id="rId5" Type="http://schemas.openxmlformats.org/officeDocument/2006/relationships/image" Target="../media/image172.png"/><Relationship Id="rId6" Type="http://schemas.openxmlformats.org/officeDocument/2006/relationships/image" Target="../media/image176.png"/><Relationship Id="rId7" Type="http://schemas.openxmlformats.org/officeDocument/2006/relationships/image" Target="../media/image175.png"/><Relationship Id="rId8" Type="http://schemas.openxmlformats.org/officeDocument/2006/relationships/image" Target="../media/image17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74.png"/><Relationship Id="rId4" Type="http://schemas.openxmlformats.org/officeDocument/2006/relationships/image" Target="../media/image177.png"/><Relationship Id="rId5" Type="http://schemas.openxmlformats.org/officeDocument/2006/relationships/image" Target="../media/image179.png"/><Relationship Id="rId6" Type="http://schemas.openxmlformats.org/officeDocument/2006/relationships/image" Target="../media/image18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0.png"/><Relationship Id="rId3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6.png"/><Relationship Id="rId5" Type="http://schemas.openxmlformats.org/officeDocument/2006/relationships/image" Target="../media/image205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8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4.png"/><Relationship Id="rId3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99.png"/><Relationship Id="rId5" Type="http://schemas.openxmlformats.org/officeDocument/2006/relationships/image" Target="../media/image206.png"/><Relationship Id="rId6" Type="http://schemas.openxmlformats.org/officeDocument/2006/relationships/image" Target="../media/image191.png"/><Relationship Id="rId7" Type="http://schemas.openxmlformats.org/officeDocument/2006/relationships/image" Target="../media/image197.png"/><Relationship Id="rId8" Type="http://schemas.openxmlformats.org/officeDocument/2006/relationships/image" Target="../media/image19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4.png"/><Relationship Id="rId3" Type="http://schemas.openxmlformats.org/officeDocument/2006/relationships/image" Target="../media/image21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2.png"/><Relationship Id="rId3" Type="http://schemas.openxmlformats.org/officeDocument/2006/relationships/image" Target="../media/image2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. The End">
  <p:cSld name="CUSTOM_7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Google Shape;2030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32" name="Google Shape;2032;p104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033" name="Google Shape;203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8" name="Google Shape;2038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0" name="Google Shape;20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1" name="Google Shape;2041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2" name="Google Shape;2042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4" name="Google Shape;204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2046" name="Google Shape;2046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9" name="Google Shape;2049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1" name="Google Shape;20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3" name="Google Shape;2053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5" name="Google Shape;205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9" name="Google Shape;2059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61" name="Google Shape;206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2" name="Google Shape;2062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3" name="Google Shape;2063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4" name="Google Shape;2064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9" name="Google Shape;2069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0" name="Google Shape;207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71" name="Google Shape;207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3" name="Google Shape;2073;p1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4" name="Google Shape;2074;p1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5" name="Google Shape;2075;p1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76" name="Google Shape;2076;p1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2" name="Google Shape;2082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6" name="Google Shape;208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7" name="Google Shape;2087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91" name="Google Shape;2091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2" name="Google Shape;2092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3" name="Google Shape;2093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4" name="Google Shape;2094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1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1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1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9" name="Google Shape;2099;p11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0" name="Google Shape;2100;p11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1" name="Google Shape;2101;p11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2" name="Google Shape;210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3" name="Google Shape;210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4" name="Google Shape;2104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5" name="Google Shape;2105;p1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9" name="Google Shape;2109;p11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" name="Google Shape;2113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7" name="Google Shape;2117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8" name="Google Shape;2118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9" name="Google Shape;211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1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2" name="Google Shape;2122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4" name="Google Shape;212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6" name="Google Shape;2126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7" name="Google Shape;2127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0" name="Google Shape;2130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5" name="Google Shape;2135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6" name="Google Shape;2136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7" name="Google Shape;2137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8" name="Google Shape;2138;p11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9" name="Google Shape;2139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0" name="Google Shape;2140;p1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1" name="Google Shape;2141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5" name="Google Shape;214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7" name="Google Shape;2147;p11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1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9" name="Google Shape;214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0" name="Google Shape;2150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1" name="Google Shape;215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1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4" name="Google Shape;2154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5" name="Google Shape;2155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6" name="Google Shape;2156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7" name="Google Shape;2157;p11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8" name="Google Shape;2158;p11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9" name="Google Shape;2159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0" name="Google Shape;2160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61" name="Google Shape;216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1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5" name="Google Shape;2165;p12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7" name="Google Shape;216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9" name="Google Shape;2169;p1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0" name="Google Shape;2170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2" name="Google Shape;2172;p12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2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5" name="Google Shape;2175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6" name="Google Shape;2176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7" name="Google Shape;2177;p12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9" name="Google Shape;2179;p12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0" name="Google Shape;2180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1" name="Google Shape;2181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2" name="Google Shape;2182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6" name="Google Shape;2186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7" name="Google Shape;2187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8" name="Google Shape;2188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9" name="Google Shape;2189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0" name="Google Shape;2190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91" name="Google Shape;2191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92" name="Google Shape;219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95" name="Google Shape;219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8" name="Google Shape;219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0" name="Google Shape;2200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01" name="Google Shape;220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2" name="Google Shape;220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3" name="Google Shape;2203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4" name="Google Shape;2204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8" name="Google Shape;2208;p12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9" name="Google Shape;2209;p12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3" name="Google Shape;2213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14" name="Google Shape;2214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5" name="Google Shape;2215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6" name="Google Shape;2216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7" name="Google Shape;2217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8" name="Google Shape;2218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9" name="Google Shape;221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2" name="Google Shape;2222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4" name="Google Shape;2224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25" name="Google Shape;2225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7" name="Google Shape;2227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8" name="Google Shape;222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9" name="Google Shape;222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0" name="Google Shape;2230;p12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1" name="Google Shape;2231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2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5" name="Google Shape;2235;p12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6" name="Google Shape;2236;p12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7" name="Google Shape;2237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8" name="Google Shape;223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9" name="Google Shape;223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0" name="Google Shape;2240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6" name="Google Shape;2246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7" name="Google Shape;2247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8" name="Google Shape;2248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9" name="Google Shape;2249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50" name="Google Shape;2250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1" name="Google Shape;225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2" name="Google Shape;225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3" name="Google Shape;2253;p12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4" name="Google Shape;2254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5" name="Google Shape;2255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6" name="Google Shape;225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8" name="Google Shape;2258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9" name="Google Shape;2259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0" name="Google Shape;226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1" name="Google Shape;226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2" name="Google Shape;2262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3" name="Google Shape;2263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4" name="Google Shape;226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5" name="Google Shape;226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6" name="Google Shape;2266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7" name="Google Shape;2267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8" name="Google Shape;226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9" name="Google Shape;226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0" name="Google Shape;2270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1" name="Google Shape;2271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2" name="Google Shape;227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3" name="Google Shape;227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4" name="Google Shape;2274;p12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5" name="Google Shape;2275;p12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6" name="Google Shape;2276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7" name="Google Shape;2277;p12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8" name="Google Shape;2278;p12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2" name="Google Shape;2282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83" name="Google Shape;228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4" name="Google Shape;2284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85" name="Google Shape;2285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6" name="Google Shape;2286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7" name="Google Shape;2287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8" name="Google Shape;228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9" name="Google Shape;228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0" name="Google Shape;2290;p12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1" name="Google Shape;2291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2" name="Google Shape;2292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93" name="Google Shape;229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4" name="Google Shape;229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5" name="Google Shape;2295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6" name="Google Shape;2296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7" name="Google Shape;229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8" name="Google Shape;229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0" name="Google Shape;2300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01" name="Google Shape;230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2" name="Google Shape;230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3" name="Google Shape;2303;p1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4" name="Google Shape;2304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05" name="Google Shape;2305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6" name="Google Shape;2306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7" name="Google Shape;2307;p1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8" name="Google Shape;2308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9" name="Google Shape;230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0" name="Google Shape;231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1" name="Google Shape;2311;p12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2" name="Google Shape;2312;p12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3" name="Google Shape;2313;p1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4" name="Google Shape;2314;p12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5" name="Google Shape;2315;p12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2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9" name="Google Shape;2319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0" name="Google Shape;2320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1" name="Google Shape;2321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2" name="Google Shape;2322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3" name="Google Shape;2323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24" name="Google Shape;2324;p12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25" name="Google Shape;232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6" name="Google Shape;232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7" name="Google Shape;2327;p12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8" name="Google Shape;2328;p12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9" name="Google Shape;2329;p12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30" name="Google Shape;233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1" name="Google Shape;233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2" name="Google Shape;2332;p12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3" name="Google Shape;2333;p12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4" name="Google Shape;2334;p12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35" name="Google Shape;233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6" name="Google Shape;233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7" name="Google Shape;2337;p12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8" name="Google Shape;2338;p12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9" name="Google Shape;2339;p12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40" name="Google Shape;234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1" name="Google Shape;234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2" name="Google Shape;2342;p12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3" name="Google Shape;2343;p12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4" name="Google Shape;2344;p12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45" name="Google Shape;234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6" name="Google Shape;234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12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8" name="Google Shape;2348;p12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9" name="Google Shape;2349;p12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50" name="Google Shape;235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1" name="Google Shape;235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2" name="Google Shape;2352;p12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3" name="Google Shape;2353;p12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4" name="Google Shape;2354;p12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55" name="Google Shape;235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6" name="Google Shape;235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7" name="Google Shape;2357;p12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0" name="Google Shape;2360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61" name="Google Shape;2361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2" name="Google Shape;2362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3" name="Google Shape;2363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4" name="Google Shape;2364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5" name="Google Shape;2365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6" name="Google Shape;2366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7" name="Google Shape;236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8" name="Google Shape;236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9" name="Google Shape;2369;p1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0" name="Google Shape;2370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1" name="Google Shape;2371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72" name="Google Shape;237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3" name="Google Shape;237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4" name="Google Shape;2374;p1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5" name="Google Shape;2375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6" name="Google Shape;2376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7" name="Google Shape;237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8" name="Google Shape;237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1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0" name="Google Shape;2380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1" name="Google Shape;2381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82" name="Google Shape;238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3" name="Google Shape;238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4" name="Google Shape;2384;p1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5" name="Google Shape;2385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6" name="Google Shape;2386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7" name="Google Shape;238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9" name="Google Shape;2389;p12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0" name="Google Shape;2390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1" name="Google Shape;2391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92" name="Google Shape;239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12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5" name="Google Shape;2395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6" name="Google Shape;2396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7" name="Google Shape;239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8" name="Google Shape;239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Google Shape;2399;p12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0" name="Google Shape;2400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1" name="Google Shape;2401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02" name="Google Shape;240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3" name="Google Shape;240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4" name="Google Shape;2404;p12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08" name="Google Shape;2408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9" name="Google Shape;2409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0" name="Google Shape;241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1" name="Google Shape;2411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14" name="Google Shape;241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7" name="Google Shape;241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8" name="Google Shape;241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9" name="Google Shape;241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0" name="Google Shape;242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1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2" name="Google Shape;242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3" name="Google Shape;242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24" name="Google Shape;242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6" name="Google Shape;2426;p1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7" name="Google Shape;242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8" name="Google Shape;242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9" name="Google Shape;242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1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2" name="Google Shape;243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3" name="Google Shape;243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34" name="Google Shape;243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2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7" name="Google Shape;243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8" name="Google Shape;243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9" name="Google Shape;243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0" name="Google Shape;244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1" name="Google Shape;2441;p12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2" name="Google Shape;244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3" name="Google Shape;244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44" name="Google Shape;244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5" name="Google Shape;244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6" name="Google Shape;2446;p12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7" name="Google Shape;244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8" name="Google Shape;244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9" name="Google Shape;244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0" name="Google Shape;245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1" name="Google Shape;2451;p12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4" name="Google Shape;2454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55" name="Google Shape;245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6" name="Google Shape;2456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7" name="Google Shape;2457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8" name="Google Shape;2458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9" name="Google Shape;2459;p12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60" name="Google Shape;246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1" name="Google Shape;246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12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12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4" name="Google Shape;2464;p12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65" name="Google Shape;2465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6" name="Google Shape;2466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12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2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9" name="Google Shape;2469;p12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70" name="Google Shape;247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1" name="Google Shape;247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2" name="Google Shape;2472;p12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2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5" name="Google Shape;2475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13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8" name="Google Shape;2478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9" name="Google Shape;2479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0" name="Google Shape;2480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1" name="Google Shape;248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2" name="Google Shape;2482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83" name="Google Shape;2483;p13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84" name="Google Shape;2484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6" name="Google Shape;2486;p13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7" name="Google Shape;2487;p13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8" name="Google Shape;2488;p13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9" name="Google Shape;2489;p13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90" name="Google Shape;249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1" name="Google Shape;249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2" name="Google Shape;2492;p13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3" name="Google Shape;2493;p13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6" name="Google Shape;2496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7" name="Google Shape;2497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8" name="Google Shape;2498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9" name="Google Shape;2499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0" name="Google Shape;2500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1" name="Google Shape;2501;p13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3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3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3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3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3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3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3" name="Google Shape;2513;p13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4" name="Google Shape;2514;p13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13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13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7" name="Google Shape;2517;p13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8" name="Google Shape;2518;p13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9" name="Google Shape;2519;p13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0" name="Google Shape;2520;p13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4" name="Google Shape;252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5" name="Google Shape;2525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6" name="Google Shape;2526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7" name="Google Shape;2527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8" name="Google Shape;2528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9" name="Google Shape;2529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4" name="Google Shape;2534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5" name="Google Shape;2535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6" name="Google Shape;2536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13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3" name="Google Shape;2543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4" name="Google Shape;2544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5" name="Google Shape;2545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6" name="Google Shape;2546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7" name="Google Shape;2547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8" name="Google Shape;2548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9" name="Google Shape;2549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3" name="Google Shape;2553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4" name="Google Shape;2554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55" name="Google Shape;2555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1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1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2" name="Google Shape;2562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63" name="Google Shape;2563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4" name="Google Shape;2564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5" name="Google Shape;2565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6" name="Google Shape;2566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7" name="Google Shape;2567;p1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8" name="Google Shape;2568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2" name="Google Shape;2572;p1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3" name="Google Shape;2573;p1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74" name="Google Shape;2574;p1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1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2" name="Google Shape;2582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3" name="Google Shape;2583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4" name="Google Shape;2584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5" name="Google Shape;2585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6" name="Google Shape;2586;p13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7" name="Google Shape;2587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3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1" name="Google Shape;2591;p13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2" name="Google Shape;2592;p13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3" name="Google Shape;2593;p1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0" name="Google Shape;2600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01" name="Google Shape;2601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2" name="Google Shape;2602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3" name="Google Shape;2603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4" name="Google Shape;2604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0" name="Google Shape;2610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1" name="Google Shape;2611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4" name="Google Shape;2614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3" name="Google Shape;2623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4" name="Google Shape;2624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5" name="Google Shape;2625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6" name="Google Shape;2626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8" name="Google Shape;2628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2" name="Google Shape;2632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3" name="Google Shape;2633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4" name="Google Shape;2634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6" name="Google Shape;2636;p1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3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4" name="Google Shape;2644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5" name="Google Shape;2645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6" name="Google Shape;2646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7" name="Google Shape;2647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8" name="Google Shape;2648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9" name="Google Shape;2649;p1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0" name="Google Shape;2650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1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4" name="Google Shape;2654;p1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1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8" name="Google Shape;2658;p1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1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7" name="Google Shape;2667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8" name="Google Shape;2668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9" name="Google Shape;266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0" name="Google Shape;2670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3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3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6" name="Google Shape;2676;p13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7" name="Google Shape;2677;p13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8" name="Google Shape;2678;p1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13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80" name="Google Shape;2680;p13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13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13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3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3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8" name="Google Shape;268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9" name="Google Shape;268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0" name="Google Shape;2690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1" name="Google Shape;2691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2" name="Google Shape;2692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3" name="Google Shape;2693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0" name="Google Shape;2700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1" name="Google Shape;2701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2" name="Google Shape;2702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4" name="Google Shape;2704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4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4" name="Google Shape;271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5" name="Google Shape;2715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6" name="Google Shape;2716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7" name="Google Shape;2717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8" name="Google Shape;2718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5" name="Google Shape;2725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6" name="Google Shape;2726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7" name="Google Shape;2727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9" name="Google Shape;2729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8" name="Google Shape;2738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9" name="Google Shape;2739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0" name="Google Shape;2740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1" name="Google Shape;274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2" name="Google Shape;2742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0" name="Google Shape;2750;p1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1" name="Google Shape;2751;p1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2" name="Google Shape;2752;p1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3" name="Google Shape;2753;p1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54" name="Google Shape;2754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4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4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3" name="Google Shape;2763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4" name="Google Shape;2764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5" name="Google Shape;2765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6" name="Google Shape;2766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7" name="Google Shape;2767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8" name="Google Shape;2768;p14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9" name="Google Shape;2769;p1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4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5" name="Google Shape;2775;p14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6" name="Google Shape;2776;p14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7" name="Google Shape;2777;p14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8" name="Google Shape;2778;p14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9" name="Google Shape;2779;p14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14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14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2" name="Google Shape;2782;p14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Google Shape;2783;p14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4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9" name="Google Shape;2789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0" name="Google Shape;2790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1" name="Google Shape;279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2" name="Google Shape;2792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6" name="Google Shape;2796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0" name="Google Shape;2800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4" name="Google Shape;2804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6" name="Google Shape;2806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1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4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6" name="Google Shape;2816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7" name="Google Shape;281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8" name="Google Shape;2818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9" name="Google Shape;2819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0" name="Google Shape;2820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1" name="Google Shape;2821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6" name="Google Shape;2826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8" name="Google Shape;2828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0" name="Google Shape;2830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2" name="Google Shape;2832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4" name="Google Shape;2834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5" name="Google Shape;284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6" name="Google Shape;2846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7" name="Google Shape;2847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8" name="Google Shape;2848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9" name="Google Shape;2849;p1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6" name="Google Shape;2856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8" name="Google Shape;2858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1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0" name="Google Shape;2860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62" name="Google Shape;2862;p1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p1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4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4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1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3" name="Google Shape;287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4" name="Google Shape;2874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75" name="Google Shape;2875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6" name="Google Shape;2876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7" name="Google Shape;2877;p14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4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4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4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4" name="Google Shape;2884;p1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4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6" name="Google Shape;2886;p1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4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4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0" name="Google Shape;2890;p1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1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1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1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1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14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14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9" name="Google Shape;2899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0" name="Google Shape;2900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1" name="Google Shape;2901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02" name="Google Shape;290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4" name="Google Shape;2914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6" name="Google Shape;2916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8" name="Google Shape;2918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0" name="Google Shape;2920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4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4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4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0" name="Google Shape;2930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1" name="Google Shape;2931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2" name="Google Shape;2932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3" name="Google Shape;2933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1" name="Google Shape;2941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3" name="Google Shape;2943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5" name="Google Shape;2945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7" name="Google Shape;2947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9" name="Google Shape;2949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51" name="Google Shape;2951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1" name="Google Shape;2961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62" name="Google Shape;2962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3" name="Google Shape;2963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4" name="Google Shape;2964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5" name="Google Shape;2965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6" name="Google Shape;2976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8" name="Google Shape;2978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0" name="Google Shape;2980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1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82" name="Google Shape;2982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5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5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15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5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Google Shape;2987;p15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5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15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2" name="Google Shape;2992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93" name="Google Shape;2993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4" name="Google Shape;2994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5" name="Google Shape;2995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6" name="Google Shape;2996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5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5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5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3" name="Google Shape;3003;p1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5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5" name="Google Shape;3005;p1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5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7" name="Google Shape;3007;p1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5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9" name="Google Shape;3009;p1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5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1" name="Google Shape;3011;p1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5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13" name="Google Shape;3013;p15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15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15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15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5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5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15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023" name="Google Shape;3023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4" name="Google Shape;3024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6" name="Google Shape;3026;p1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27" name="Google Shape;3027;p15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8" name="Google Shape;3028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9" name="Google Shape;3029;p15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30" name="Google Shape;30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p15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32" name="Google Shape;3032;p15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4" name="Google Shape;3034;p1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35" name="Google Shape;3035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6" name="Google Shape;3036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7" name="Google Shape;3037;p15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38" name="Google Shape;303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1" name="Google Shape;3041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4" name="Google Shape;3044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5" name="Google Shape;3045;p15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46" name="Google Shape;3046;p15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1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44.xml"/><Relationship Id="rId41" Type="http://schemas.openxmlformats.org/officeDocument/2006/relationships/slideLayout" Target="../slideLayouts/slideLayout143.xml"/><Relationship Id="rId44" Type="http://schemas.openxmlformats.org/officeDocument/2006/relationships/slideLayout" Target="../slideLayouts/slideLayout146.xml"/><Relationship Id="rId43" Type="http://schemas.openxmlformats.org/officeDocument/2006/relationships/slideLayout" Target="../slideLayouts/slideLayout145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31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52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Relationship Id="rId5" Type="http://schemas.openxmlformats.org/officeDocument/2006/relationships/image" Target="../media/image135.png"/><Relationship Id="rId6" Type="http://schemas.openxmlformats.org/officeDocument/2006/relationships/image" Target="../media/image1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Relationship Id="rId5" Type="http://schemas.openxmlformats.org/officeDocument/2006/relationships/image" Target="../media/image135.png"/><Relationship Id="rId6" Type="http://schemas.openxmlformats.org/officeDocument/2006/relationships/image" Target="../media/image14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8.png"/><Relationship Id="rId4" Type="http://schemas.openxmlformats.org/officeDocument/2006/relationships/image" Target="../media/image3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6.gif"/><Relationship Id="rId4" Type="http://schemas.openxmlformats.org/officeDocument/2006/relationships/hyperlink" Target="https://dribbble.com/shots/6581243-Digital-Marketing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0.png"/><Relationship Id="rId4" Type="http://schemas.openxmlformats.org/officeDocument/2006/relationships/image" Target="../media/image2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5.png"/><Relationship Id="rId4" Type="http://schemas.openxmlformats.org/officeDocument/2006/relationships/hyperlink" Target="http://www.youtube.com/watch?v=T94hf-Tv4LY" TargetMode="External"/><Relationship Id="rId5" Type="http://schemas.openxmlformats.org/officeDocument/2006/relationships/image" Target="../media/image31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5.png"/><Relationship Id="rId4" Type="http://schemas.openxmlformats.org/officeDocument/2006/relationships/hyperlink" Target="https://opensource.com/article/17/1/shell-scripting-shift-method-custom-functions" TargetMode="External"/><Relationship Id="rId5" Type="http://schemas.openxmlformats.org/officeDocument/2006/relationships/image" Target="../media/image317.png"/><Relationship Id="rId6" Type="http://schemas.openxmlformats.org/officeDocument/2006/relationships/image" Target="../media/image319.png"/><Relationship Id="rId7" Type="http://schemas.openxmlformats.org/officeDocument/2006/relationships/image" Target="../media/image322.png"/><Relationship Id="rId8" Type="http://schemas.openxmlformats.org/officeDocument/2006/relationships/image" Target="../media/image3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ommons.wikimedia.org/wiki/File:Yuieditorbasic.png" TargetMode="External"/><Relationship Id="rId4" Type="http://schemas.openxmlformats.org/officeDocument/2006/relationships/image" Target="../media/image3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6.png"/><Relationship Id="rId4" Type="http://schemas.openxmlformats.org/officeDocument/2006/relationships/image" Target="../media/image323.png"/><Relationship Id="rId5" Type="http://schemas.openxmlformats.org/officeDocument/2006/relationships/image" Target="../media/image3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6.png"/><Relationship Id="rId4" Type="http://schemas.openxmlformats.org/officeDocument/2006/relationships/image" Target="../media/image334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Relationship Id="rId5" Type="http://schemas.openxmlformats.org/officeDocument/2006/relationships/image" Target="../media/image135.png"/><Relationship Id="rId6" Type="http://schemas.openxmlformats.org/officeDocument/2006/relationships/image" Target="../media/image1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1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101 Day 3</a:t>
            </a:r>
            <a:endParaRPr/>
          </a:p>
        </p:txBody>
      </p:sp>
      <p:sp>
        <p:nvSpPr>
          <p:cNvPr id="3052" name="Google Shape;3052;p157"/>
          <p:cNvSpPr txBox="1"/>
          <p:nvPr>
            <p:ph idx="2" type="title"/>
          </p:nvPr>
        </p:nvSpPr>
        <p:spPr>
          <a:xfrm>
            <a:off x="274350" y="18396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to the 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" name="Google Shape;3123;p166"/>
          <p:cNvPicPr preferRelativeResize="0"/>
          <p:nvPr/>
        </p:nvPicPr>
        <p:blipFill rotWithShape="1">
          <a:blip r:embed="rId3">
            <a:alphaModFix/>
          </a:blip>
          <a:srcRect b="8567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166"/>
          <p:cNvSpPr txBox="1"/>
          <p:nvPr/>
        </p:nvSpPr>
        <p:spPr>
          <a:xfrm>
            <a:off x="5326500" y="1837800"/>
            <a:ext cx="3817500" cy="3305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457200" spcFirstLastPara="1" rIns="91425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We can use this data to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28600" rtl="0" algn="l"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Isolate attack signatures.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28600" rtl="0" algn="l">
              <a:spcBef>
                <a:spcPts val="6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Identify attack vectors.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228600" rtl="0" algn="l">
              <a:spcBef>
                <a:spcPts val="6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Identify timing of attacks.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5" name="Google Shape;3125;p1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67"/>
          <p:cNvSpPr txBox="1"/>
          <p:nvPr>
            <p:ph type="title"/>
          </p:nvPr>
        </p:nvSpPr>
        <p:spPr>
          <a:xfrm>
            <a:off x="237100" y="28128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Processing Commands</a:t>
            </a:r>
            <a:endParaRPr/>
          </a:p>
        </p:txBody>
      </p:sp>
      <p:pic>
        <p:nvPicPr>
          <p:cNvPr id="3131" name="Google Shape;313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275" y="971125"/>
            <a:ext cx="1717449" cy="171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2" name="Google Shape;3132;p1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2D7F1">
                <a:alpha val="27058"/>
              </a:srgbClr>
            </a:gs>
            <a:gs pos="100000">
              <a:srgbClr val="12D7F1">
                <a:alpha val="76078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Processing Commands</a:t>
            </a:r>
            <a:endParaRPr/>
          </a:p>
        </p:txBody>
      </p:sp>
      <p:sp>
        <p:nvSpPr>
          <p:cNvPr id="3138" name="Google Shape;3138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tackle these dense walls of data with text processing commands.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command languages manipulate text and simplify complex data by:</a:t>
            </a:r>
            <a:endParaRPr/>
          </a:p>
        </p:txBody>
      </p:sp>
      <p:pic>
        <p:nvPicPr>
          <p:cNvPr id="3139" name="Google Shape;3139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25" y="1876500"/>
            <a:ext cx="5298720" cy="2653828"/>
          </a:xfrm>
          <a:prstGeom prst="rect">
            <a:avLst/>
          </a:prstGeom>
          <a:noFill/>
          <a:ln>
            <a:noFill/>
          </a:ln>
        </p:spPr>
      </p:pic>
      <p:sp>
        <p:nvSpPr>
          <p:cNvPr id="3140" name="Google Shape;3140;p168"/>
          <p:cNvSpPr/>
          <p:nvPr/>
        </p:nvSpPr>
        <p:spPr>
          <a:xfrm>
            <a:off x="5822900" y="1965700"/>
            <a:ext cx="2552700" cy="476100"/>
          </a:xfrm>
          <a:prstGeom prst="roundRect">
            <a:avLst>
              <a:gd fmla="val 16667" name="adj"/>
            </a:avLst>
          </a:prstGeom>
          <a:solidFill>
            <a:srgbClr val="ED1F87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Substituting text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41" name="Google Shape;3141;p168"/>
          <p:cNvSpPr/>
          <p:nvPr/>
        </p:nvSpPr>
        <p:spPr>
          <a:xfrm>
            <a:off x="5822900" y="3083200"/>
            <a:ext cx="2552700" cy="476100"/>
          </a:xfrm>
          <a:prstGeom prst="roundRect">
            <a:avLst>
              <a:gd fmla="val 16667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Filtering lines of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text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42" name="Google Shape;3142;p168"/>
          <p:cNvSpPr/>
          <p:nvPr/>
        </p:nvSpPr>
        <p:spPr>
          <a:xfrm>
            <a:off x="5822900" y="4178550"/>
            <a:ext cx="2552700" cy="4761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Delimiting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text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43" name="Google Shape;3143;p1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2D7F1">
                <a:alpha val="27058"/>
              </a:srgbClr>
            </a:gs>
            <a:gs pos="100000">
              <a:srgbClr val="12D7F1">
                <a:alpha val="76078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Processing Commands</a:t>
            </a:r>
            <a:endParaRPr/>
          </a:p>
        </p:txBody>
      </p:sp>
      <p:sp>
        <p:nvSpPr>
          <p:cNvPr id="3149" name="Google Shape;3149;p1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/>
              <a:t>M</a:t>
            </a:r>
            <a:r>
              <a:rPr lang="en"/>
              <a:t>ultiple text processing commands are already built </a:t>
            </a:r>
            <a:r>
              <a:rPr lang="en"/>
              <a:t>into</a:t>
            </a:r>
            <a:r>
              <a:rPr lang="en"/>
              <a:t> the terminal, such as:</a:t>
            </a:r>
            <a:endParaRPr/>
          </a:p>
        </p:txBody>
      </p:sp>
      <p:sp>
        <p:nvSpPr>
          <p:cNvPr id="3150" name="Google Shape;3150;p169"/>
          <p:cNvSpPr txBox="1"/>
          <p:nvPr>
            <p:ph idx="3" type="body"/>
          </p:nvPr>
        </p:nvSpPr>
        <p:spPr>
          <a:xfrm>
            <a:off x="175" y="3070500"/>
            <a:ext cx="9144000" cy="1846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 languages can also manipulate text, such as </a:t>
            </a:r>
            <a:r>
              <a:rPr b="1" lang="en" sz="1800"/>
              <a:t>Python</a:t>
            </a:r>
            <a:r>
              <a:rPr lang="en" sz="1800"/>
              <a:t> and </a:t>
            </a:r>
            <a:r>
              <a:rPr b="1" lang="en" sz="1800"/>
              <a:t>C++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These are designed for programming and are primarily used to run web applications.</a:t>
            </a:r>
            <a:endParaRPr sz="1800"/>
          </a:p>
        </p:txBody>
      </p:sp>
      <p:sp>
        <p:nvSpPr>
          <p:cNvPr id="3151" name="Google Shape;3151;p169"/>
          <p:cNvSpPr txBox="1"/>
          <p:nvPr/>
        </p:nvSpPr>
        <p:spPr>
          <a:xfrm>
            <a:off x="2150388" y="1593875"/>
            <a:ext cx="1435800" cy="117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36575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52" name="Google Shape;3152;p169"/>
          <p:cNvSpPr txBox="1"/>
          <p:nvPr/>
        </p:nvSpPr>
        <p:spPr>
          <a:xfrm>
            <a:off x="3854275" y="1593875"/>
            <a:ext cx="1435800" cy="117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36575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53" name="Google Shape;3153;p169"/>
          <p:cNvSpPr txBox="1"/>
          <p:nvPr/>
        </p:nvSpPr>
        <p:spPr>
          <a:xfrm>
            <a:off x="5558163" y="1593875"/>
            <a:ext cx="1435800" cy="117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36575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54" name="Google Shape;3154;p1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155" name="Google Shape;3155;p169"/>
          <p:cNvSpPr txBox="1"/>
          <p:nvPr/>
        </p:nvSpPr>
        <p:spPr>
          <a:xfrm>
            <a:off x="2150400" y="1593875"/>
            <a:ext cx="14358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cut</a:t>
            </a:r>
            <a:endParaRPr/>
          </a:p>
        </p:txBody>
      </p:sp>
      <p:sp>
        <p:nvSpPr>
          <p:cNvPr id="3156" name="Google Shape;3156;p169"/>
          <p:cNvSpPr txBox="1"/>
          <p:nvPr/>
        </p:nvSpPr>
        <p:spPr>
          <a:xfrm>
            <a:off x="3854275" y="1593875"/>
            <a:ext cx="14358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endParaRPr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57" name="Google Shape;3157;p169"/>
          <p:cNvSpPr txBox="1"/>
          <p:nvPr/>
        </p:nvSpPr>
        <p:spPr>
          <a:xfrm>
            <a:off x="5558150" y="1593875"/>
            <a:ext cx="14358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2D7F1">
                <a:alpha val="27058"/>
              </a:srgbClr>
            </a:gs>
            <a:gs pos="100000">
              <a:srgbClr val="12D7F1">
                <a:alpha val="76078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Text Processing Commands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processing provides the following benefits over programming languages:</a:t>
            </a:r>
            <a:endParaRPr/>
          </a:p>
        </p:txBody>
      </p:sp>
      <p:sp>
        <p:nvSpPr>
          <p:cNvPr id="3164" name="Google Shape;3164;p170"/>
          <p:cNvSpPr/>
          <p:nvPr/>
        </p:nvSpPr>
        <p:spPr>
          <a:xfrm flipH="1">
            <a:off x="724275" y="1937775"/>
            <a:ext cx="2428500" cy="225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170"/>
          <p:cNvSpPr txBox="1"/>
          <p:nvPr>
            <p:ph idx="1" type="subTitle"/>
          </p:nvPr>
        </p:nvSpPr>
        <p:spPr>
          <a:xfrm>
            <a:off x="724275" y="1937829"/>
            <a:ext cx="2371500" cy="18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Text processing is simpler and easier to learn than programming languages.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66" name="Google Shape;3166;p170"/>
          <p:cNvGrpSpPr/>
          <p:nvPr/>
        </p:nvGrpSpPr>
        <p:grpSpPr>
          <a:xfrm>
            <a:off x="3199139" y="1344973"/>
            <a:ext cx="2012143" cy="533482"/>
            <a:chOff x="457163" y="1378809"/>
            <a:chExt cx="3091800" cy="695454"/>
          </a:xfrm>
        </p:grpSpPr>
        <p:sp>
          <p:nvSpPr>
            <p:cNvPr id="3167" name="Google Shape;3167;p170"/>
            <p:cNvSpPr/>
            <p:nvPr/>
          </p:nvSpPr>
          <p:spPr>
            <a:xfrm>
              <a:off x="457163" y="1378809"/>
              <a:ext cx="30918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Roboto"/>
                  <a:ea typeface="Roboto"/>
                  <a:cs typeface="Roboto"/>
                  <a:sym typeface="Roboto"/>
                </a:rPr>
                <a:t>Convenience</a:t>
              </a:r>
              <a:endParaRPr b="1"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8" name="Google Shape;3168;p17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9" name="Google Shape;3169;p170"/>
          <p:cNvSpPr/>
          <p:nvPr/>
        </p:nvSpPr>
        <p:spPr>
          <a:xfrm flipH="1">
            <a:off x="3496050" y="1937775"/>
            <a:ext cx="2428500" cy="225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170"/>
          <p:cNvSpPr txBox="1"/>
          <p:nvPr>
            <p:ph idx="2" type="subTitle"/>
          </p:nvPr>
        </p:nvSpPr>
        <p:spPr>
          <a:xfrm>
            <a:off x="3496050" y="1937828"/>
            <a:ext cx="2371500" cy="1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Most text processing commands are pre-installed in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terminals, unlike many programming languages.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71" name="Google Shape;3171;p170"/>
          <p:cNvGrpSpPr/>
          <p:nvPr/>
        </p:nvGrpSpPr>
        <p:grpSpPr>
          <a:xfrm>
            <a:off x="6134050" y="1345850"/>
            <a:ext cx="2020278" cy="533482"/>
            <a:chOff x="457159" y="1378809"/>
            <a:chExt cx="2634000" cy="695454"/>
          </a:xfrm>
        </p:grpSpPr>
        <p:sp>
          <p:nvSpPr>
            <p:cNvPr id="3172" name="Google Shape;3172;p170"/>
            <p:cNvSpPr/>
            <p:nvPr/>
          </p:nvSpPr>
          <p:spPr>
            <a:xfrm>
              <a:off x="457159" y="1378809"/>
              <a:ext cx="2634000" cy="621300"/>
            </a:xfrm>
            <a:prstGeom prst="roundRect">
              <a:avLst>
                <a:gd fmla="val 16667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Roboto"/>
                  <a:ea typeface="Roboto"/>
                  <a:cs typeface="Roboto"/>
                  <a:sym typeface="Roboto"/>
                </a:rPr>
                <a:t>Compatibility</a:t>
              </a:r>
              <a:endParaRPr b="1"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3" name="Google Shape;3173;p17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4" name="Google Shape;3174;p170"/>
          <p:cNvSpPr/>
          <p:nvPr/>
        </p:nvSpPr>
        <p:spPr>
          <a:xfrm flipH="1">
            <a:off x="6401175" y="1938409"/>
            <a:ext cx="2428500" cy="225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170"/>
          <p:cNvSpPr txBox="1"/>
          <p:nvPr>
            <p:ph idx="3" type="subTitle"/>
          </p:nvPr>
        </p:nvSpPr>
        <p:spPr>
          <a:xfrm>
            <a:off x="6401175" y="1938579"/>
            <a:ext cx="2371500" cy="18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Text processing commands can easily be added together to complete more advanced tasks—a complicated task with programming languages.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76" name="Google Shape;3176;p170"/>
          <p:cNvGrpSpPr/>
          <p:nvPr/>
        </p:nvGrpSpPr>
        <p:grpSpPr>
          <a:xfrm>
            <a:off x="442889" y="1344973"/>
            <a:ext cx="2012143" cy="533482"/>
            <a:chOff x="457163" y="1378809"/>
            <a:chExt cx="3091800" cy="695454"/>
          </a:xfrm>
        </p:grpSpPr>
        <p:sp>
          <p:nvSpPr>
            <p:cNvPr id="3177" name="Google Shape;3177;p170"/>
            <p:cNvSpPr/>
            <p:nvPr/>
          </p:nvSpPr>
          <p:spPr>
            <a:xfrm>
              <a:off x="457163" y="1378809"/>
              <a:ext cx="3091800" cy="621300"/>
            </a:xfrm>
            <a:prstGeom prst="roundRect">
              <a:avLst>
                <a:gd fmla="val 16667" name="adj"/>
              </a:avLst>
            </a:prstGeom>
            <a:solidFill>
              <a:srgbClr val="ED1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Roboto"/>
                  <a:ea typeface="Roboto"/>
                  <a:cs typeface="Roboto"/>
                  <a:sym typeface="Roboto"/>
                </a:rPr>
                <a:t>Simplicity</a:t>
              </a:r>
              <a:endParaRPr b="1"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8" name="Google Shape;3178;p17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ED1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1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171"/>
          <p:cNvSpPr txBox="1"/>
          <p:nvPr>
            <p:ph type="title"/>
          </p:nvPr>
        </p:nvSpPr>
        <p:spPr>
          <a:xfrm>
            <a:off x="274350" y="14650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Today we will focus on the powerful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text processing utilities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5" name="Google Shape;3185;p1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1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91" name="Google Shape;3191;p1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6" name="Google Shape;3196;p173"/>
          <p:cNvPicPr preferRelativeResize="0"/>
          <p:nvPr/>
        </p:nvPicPr>
        <p:blipFill rotWithShape="1">
          <a:blip r:embed="rId3">
            <a:alphaModFix/>
          </a:blip>
          <a:srcRect b="0" l="2579" r="2588" t="0"/>
          <a:stretch/>
        </p:blipFill>
        <p:spPr>
          <a:xfrm>
            <a:off x="175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73"/>
          <p:cNvSpPr txBox="1"/>
          <p:nvPr>
            <p:ph idx="1" type="subTitle"/>
          </p:nvPr>
        </p:nvSpPr>
        <p:spPr>
          <a:xfrm>
            <a:off x="2412800" y="2129425"/>
            <a:ext cx="1641000" cy="19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LOGGED_IN </a:t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98" name="Google Shape;3198;p173"/>
          <p:cNvSpPr txBox="1"/>
          <p:nvPr>
            <p:ph idx="1" type="subTitle"/>
          </p:nvPr>
        </p:nvSpPr>
        <p:spPr>
          <a:xfrm>
            <a:off x="6625925" y="2136753"/>
            <a:ext cx="1427400" cy="19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ACCESS_</a:t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ACCEPTED</a:t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99" name="Google Shape;3199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Data Processing </a:t>
            </a:r>
            <a:endParaRPr/>
          </a:p>
        </p:txBody>
      </p:sp>
      <p:sp>
        <p:nvSpPr>
          <p:cNvPr id="3200" name="Google Shape;3200;p173"/>
          <p:cNvSpPr txBox="1"/>
          <p:nvPr>
            <p:ph idx="3" type="body"/>
          </p:nvPr>
        </p:nvSpPr>
        <p:spPr>
          <a:xfrm>
            <a:off x="367600" y="2753425"/>
            <a:ext cx="1725000" cy="5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One application </a:t>
            </a:r>
            <a:br>
              <a:rPr lang="en" sz="1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labels logins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01" name="Google Shape;3201;p173"/>
          <p:cNvSpPr txBox="1"/>
          <p:nvPr>
            <p:ph idx="3" type="body"/>
          </p:nvPr>
        </p:nvSpPr>
        <p:spPr>
          <a:xfrm>
            <a:off x="4812875" y="2753432"/>
            <a:ext cx="1427400" cy="5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T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he other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labels logins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202" name="Google Shape;3202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3" name="Google Shape;3203;p173"/>
          <p:cNvSpPr txBox="1"/>
          <p:nvPr>
            <p:ph idx="1" type="subTitle"/>
          </p:nvPr>
        </p:nvSpPr>
        <p:spPr>
          <a:xfrm>
            <a:off x="0" y="675975"/>
            <a:ext cx="8870100" cy="13185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challenge of complex files is the need to consolidate data from two sources.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600"/>
              <a:t>For example:  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security professional wants to analyze login activities from two different applications.</a:t>
            </a:r>
            <a:endParaRPr sz="1600"/>
          </a:p>
        </p:txBody>
      </p:sp>
      <p:sp>
        <p:nvSpPr>
          <p:cNvPr id="3204" name="Google Shape;3204;p1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9" name="Google Shape;3209;p174"/>
          <p:cNvPicPr preferRelativeResize="0"/>
          <p:nvPr/>
        </p:nvPicPr>
        <p:blipFill rotWithShape="1">
          <a:blip r:embed="rId3">
            <a:alphaModFix/>
          </a:blip>
          <a:srcRect b="0" l="2579" r="2588" t="0"/>
          <a:stretch/>
        </p:blipFill>
        <p:spPr>
          <a:xfrm>
            <a:off x="175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0" name="Google Shape;3210;p174"/>
          <p:cNvSpPr txBox="1"/>
          <p:nvPr>
            <p:ph idx="1" type="subTitle"/>
          </p:nvPr>
        </p:nvSpPr>
        <p:spPr>
          <a:xfrm>
            <a:off x="5917800" y="2949025"/>
            <a:ext cx="1641000" cy="4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LOGGED_IN </a:t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211" name="Google Shape;3211;p174"/>
          <p:cNvSpPr txBox="1"/>
          <p:nvPr>
            <p:ph idx="1" type="subTitle"/>
          </p:nvPr>
        </p:nvSpPr>
        <p:spPr>
          <a:xfrm>
            <a:off x="1846825" y="2577588"/>
            <a:ext cx="1427400" cy="16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ACCESS_</a:t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ACCEPTED</a:t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3212" name="Google Shape;3212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3" name="Google Shape;3213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Data Processing </a:t>
            </a:r>
            <a:endParaRPr/>
          </a:p>
        </p:txBody>
      </p:sp>
      <p:sp>
        <p:nvSpPr>
          <p:cNvPr id="3214" name="Google Shape;3214;p174"/>
          <p:cNvSpPr txBox="1"/>
          <p:nvPr>
            <p:ph idx="1" type="subTitle"/>
          </p:nvPr>
        </p:nvSpPr>
        <p:spPr>
          <a:xfrm>
            <a:off x="0" y="675975"/>
            <a:ext cx="9144000" cy="121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r>
              <a:rPr lang="en"/>
              <a:t> need to replace the string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ACCESS_ACCEPTED</a:t>
            </a:r>
            <a:r>
              <a:rPr lang="en"/>
              <a:t> with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LOGGED_IN</a:t>
            </a:r>
            <a:r>
              <a:rPr b="1" lang="en"/>
              <a:t> </a:t>
            </a:r>
            <a:r>
              <a:rPr lang="en"/>
              <a:t>to make the data consistent and allow for both datasets to be analyzed together.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5E0D9"/>
        </a:solidFill>
      </p:bgPr>
    </p:bg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75"/>
          <p:cNvSpPr/>
          <p:nvPr/>
        </p:nvSpPr>
        <p:spPr>
          <a:xfrm>
            <a:off x="1362199" y="1300250"/>
            <a:ext cx="7322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75"/>
          <p:cNvSpPr/>
          <p:nvPr/>
        </p:nvSpPr>
        <p:spPr>
          <a:xfrm>
            <a:off x="1352550" y="2002545"/>
            <a:ext cx="7322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75"/>
          <p:cNvSpPr/>
          <p:nvPr/>
        </p:nvSpPr>
        <p:spPr>
          <a:xfrm>
            <a:off x="1352550" y="2692850"/>
            <a:ext cx="73317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75"/>
          <p:cNvSpPr/>
          <p:nvPr/>
        </p:nvSpPr>
        <p:spPr>
          <a:xfrm>
            <a:off x="1352550" y="3385578"/>
            <a:ext cx="7322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4" name="Google Shape;3224;p17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7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6" name="Google Shape;3226;p17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7" name="Google Shape;3227;p17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8" name="Google Shape;3228;p175"/>
          <p:cNvSpPr txBox="1"/>
          <p:nvPr>
            <p:ph idx="1" type="subTitle"/>
          </p:nvPr>
        </p:nvSpPr>
        <p:spPr>
          <a:xfrm>
            <a:off x="1436275" y="1319425"/>
            <a:ext cx="6759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stands for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tream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9" name="Google Shape;3229;p175"/>
          <p:cNvSpPr txBox="1"/>
          <p:nvPr>
            <p:ph idx="2" type="subTitle"/>
          </p:nvPr>
        </p:nvSpPr>
        <p:spPr>
          <a:xfrm>
            <a:off x="1426074" y="2004950"/>
            <a:ext cx="7258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reads and edits text, line-by-line from an input stream.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0" name="Google Shape;3230;p175"/>
          <p:cNvSpPr txBox="1"/>
          <p:nvPr>
            <p:ph idx="3" type="subTitle"/>
          </p:nvPr>
        </p:nvSpPr>
        <p:spPr>
          <a:xfrm>
            <a:off x="1433631" y="2695281"/>
            <a:ext cx="7069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Syntax is: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sed s/(old value)/(replacement value)/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1" name="Google Shape;3231;p175"/>
          <p:cNvSpPr txBox="1"/>
          <p:nvPr>
            <p:ph idx="4" type="subTitle"/>
          </p:nvPr>
        </p:nvSpPr>
        <p:spPr>
          <a:xfrm>
            <a:off x="1425975" y="3385575"/>
            <a:ext cx="7258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similar to the familiar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and replace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feature in Windows systems.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2" name="Google Shape;3232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233" name="Google Shape;3233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solve this complication by using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/>
              <a:t>.  </a:t>
            </a:r>
            <a:endParaRPr/>
          </a:p>
        </p:txBody>
      </p:sp>
      <p:sp>
        <p:nvSpPr>
          <p:cNvPr id="3234" name="Google Shape;3234;p1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1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1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2" name="Google Shape;3062;p15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Google Shape;3063;p15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15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15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Google Shape;3066;p15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7" name="Google Shape;3067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68" name="Google Shape;3068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3069" name="Google Shape;3069;p158"/>
          <p:cNvSpPr txBox="1"/>
          <p:nvPr>
            <p:ph idx="1" type="subTitle"/>
          </p:nvPr>
        </p:nvSpPr>
        <p:spPr>
          <a:xfrm>
            <a:off x="1436275" y="1319425"/>
            <a:ext cx="6759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Discuss three benefits of text processing programs over programming languages for a security professional.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0" name="Google Shape;3070;p158"/>
          <p:cNvSpPr txBox="1"/>
          <p:nvPr>
            <p:ph idx="2" type="subTitle"/>
          </p:nvPr>
        </p:nvSpPr>
        <p:spPr>
          <a:xfrm>
            <a:off x="1426079" y="2004950"/>
            <a:ext cx="765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make substitutions to a file.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1" name="Google Shape;3071;p158"/>
          <p:cNvSpPr txBox="1"/>
          <p:nvPr>
            <p:ph idx="3" type="subTitle"/>
          </p:nvPr>
        </p:nvSpPr>
        <p:spPr>
          <a:xfrm>
            <a:off x="1436329" y="2695275"/>
            <a:ext cx="765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isolate data points from a complex log file.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2" name="Google Shape;3072;p158"/>
          <p:cNvSpPr txBox="1"/>
          <p:nvPr>
            <p:ph idx="4" type="subTitle"/>
          </p:nvPr>
        </p:nvSpPr>
        <p:spPr>
          <a:xfrm>
            <a:off x="1425975" y="3385575"/>
            <a:ext cx="765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Edit the contents within a file using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3" name="Google Shape;3073;p158"/>
          <p:cNvSpPr txBox="1"/>
          <p:nvPr>
            <p:ph idx="5" type="subTitle"/>
          </p:nvPr>
        </p:nvSpPr>
        <p:spPr>
          <a:xfrm>
            <a:off x="1436246" y="4078300"/>
            <a:ext cx="765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Design an IP lookup shell script by passing arguments.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4" name="Google Shape;3074;p1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5E0D9"/>
        </a:solidFill>
      </p:bgPr>
    </p:bg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ed </a:t>
            </a:r>
            <a:endParaRPr/>
          </a:p>
        </p:txBody>
      </p:sp>
      <p:sp>
        <p:nvSpPr>
          <p:cNvPr id="3240" name="Google Shape;3240;p176"/>
          <p:cNvSpPr txBox="1"/>
          <p:nvPr>
            <p:ph idx="1" type="subTitle"/>
          </p:nvPr>
        </p:nvSpPr>
        <p:spPr>
          <a:xfrm>
            <a:off x="0" y="675975"/>
            <a:ext cx="9144000" cy="533700"/>
          </a:xfrm>
          <a:prstGeom prst="rect">
            <a:avLst/>
          </a:prstGeom>
          <a:noFill/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the next walkthrough, we will </a:t>
            </a:r>
            <a:r>
              <a:rPr lang="en"/>
              <a:t>complete</a:t>
            </a:r>
            <a:r>
              <a:rPr lang="en"/>
              <a:t> a simple string replacement using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/>
              <a:t>. </a:t>
            </a:r>
            <a:endParaRPr/>
          </a:p>
        </p:txBody>
      </p:sp>
      <p:sp>
        <p:nvSpPr>
          <p:cNvPr id="3241" name="Google Shape;3241;p176"/>
          <p:cNvSpPr txBox="1"/>
          <p:nvPr/>
        </p:nvSpPr>
        <p:spPr>
          <a:xfrm>
            <a:off x="2051550" y="1454238"/>
            <a:ext cx="5040900" cy="66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The Dog Chased the Ball</a:t>
            </a:r>
            <a:endParaRPr sz="3000">
              <a:solidFill>
                <a:srgbClr val="4CFF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2" name="Google Shape;3242;p176"/>
          <p:cNvSpPr txBox="1"/>
          <p:nvPr>
            <p:ph idx="1" type="subTitle"/>
          </p:nvPr>
        </p:nvSpPr>
        <p:spPr>
          <a:xfrm>
            <a:off x="2051550" y="2114538"/>
            <a:ext cx="5040900" cy="443100"/>
          </a:xfrm>
          <a:prstGeom prst="rect">
            <a:avLst/>
          </a:prstGeom>
          <a:noFill/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with</a:t>
            </a:r>
            <a:endParaRPr i="1"/>
          </a:p>
        </p:txBody>
      </p:sp>
      <p:sp>
        <p:nvSpPr>
          <p:cNvPr id="3243" name="Google Shape;3243;p176"/>
          <p:cNvSpPr txBox="1"/>
          <p:nvPr/>
        </p:nvSpPr>
        <p:spPr>
          <a:xfrm>
            <a:off x="2051550" y="2572988"/>
            <a:ext cx="5040900" cy="66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The Dog Chased the Cat</a:t>
            </a:r>
            <a:endParaRPr sz="3000">
              <a:solidFill>
                <a:srgbClr val="4CFF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4" name="Google Shape;3244;p176"/>
          <p:cNvSpPr txBox="1"/>
          <p:nvPr>
            <p:ph idx="1" type="subTitle"/>
          </p:nvPr>
        </p:nvSpPr>
        <p:spPr>
          <a:xfrm>
            <a:off x="1469875" y="3389325"/>
            <a:ext cx="6387000" cy="743700"/>
          </a:xfrm>
          <a:prstGeom prst="rect">
            <a:avLst/>
          </a:prstGeom>
          <a:noFill/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</a:t>
            </a:r>
            <a:r>
              <a:rPr b="1" lang="en">
                <a:solidFill>
                  <a:srgbClr val="1D7E74"/>
                </a:solidFill>
              </a:rPr>
              <a:t>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b="1" lang="en">
                <a:solidFill>
                  <a:srgbClr val="1D7E74"/>
                </a:solidFill>
              </a:rPr>
              <a:t> </a:t>
            </a:r>
            <a:r>
              <a:rPr lang="en"/>
              <a:t>to replace</a:t>
            </a:r>
            <a:endParaRPr/>
          </a:p>
        </p:txBody>
      </p:sp>
      <p:sp>
        <p:nvSpPr>
          <p:cNvPr id="3245" name="Google Shape;3245;p176"/>
          <p:cNvSpPr txBox="1"/>
          <p:nvPr/>
        </p:nvSpPr>
        <p:spPr>
          <a:xfrm>
            <a:off x="2677350" y="3986100"/>
            <a:ext cx="1256400" cy="66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Ball</a:t>
            </a:r>
            <a:endParaRPr sz="3000">
              <a:solidFill>
                <a:srgbClr val="4CFF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6" name="Google Shape;3246;p17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3247" name="Google Shape;3247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950" y="2073500"/>
            <a:ext cx="2989300" cy="29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8" name="Google Shape;3248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500" y="1833625"/>
            <a:ext cx="1256250" cy="312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9" name="Google Shape;3249;p176"/>
          <p:cNvSpPr txBox="1"/>
          <p:nvPr/>
        </p:nvSpPr>
        <p:spPr>
          <a:xfrm>
            <a:off x="5244325" y="3986100"/>
            <a:ext cx="1256400" cy="66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endParaRPr sz="3000">
              <a:solidFill>
                <a:srgbClr val="4CFF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0" name="Google Shape;3250;p176"/>
          <p:cNvSpPr txBox="1"/>
          <p:nvPr/>
        </p:nvSpPr>
        <p:spPr>
          <a:xfrm>
            <a:off x="3933750" y="4135375"/>
            <a:ext cx="131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p17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ed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256" name="Google Shape;3256;p1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9B7C0">
            <a:alpha val="78770"/>
          </a:srgbClr>
        </a:solidFill>
      </p:bgPr>
    </p:bg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1" name="Google Shape;3261;p178"/>
          <p:cNvPicPr preferRelativeResize="0"/>
          <p:nvPr/>
        </p:nvPicPr>
        <p:blipFill rotWithShape="1">
          <a:blip r:embed="rId3">
            <a:alphaModFix/>
          </a:blip>
          <a:srcRect b="0" l="5526" r="0" t="-6010"/>
          <a:stretch/>
        </p:blipFill>
        <p:spPr>
          <a:xfrm>
            <a:off x="0" y="2138900"/>
            <a:ext cx="9143999" cy="30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2" name="Google Shape;3262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Summary</a:t>
            </a:r>
            <a:endParaRPr/>
          </a:p>
        </p:txBody>
      </p:sp>
      <p:sp>
        <p:nvSpPr>
          <p:cNvPr id="3263" name="Google Shape;3263;p178"/>
          <p:cNvSpPr txBox="1"/>
          <p:nvPr>
            <p:ph idx="1" type="subTitle"/>
          </p:nvPr>
        </p:nvSpPr>
        <p:spPr>
          <a:xfrm>
            <a:off x="442575" y="941525"/>
            <a:ext cx="8187600" cy="66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sed s/(old value)/(replacement value)/</a:t>
            </a:r>
            <a:endParaRPr b="1" sz="26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264" name="Google Shape;3264;p178"/>
          <p:cNvSpPr txBox="1"/>
          <p:nvPr>
            <p:ph idx="3" type="body"/>
          </p:nvPr>
        </p:nvSpPr>
        <p:spPr>
          <a:xfrm>
            <a:off x="0" y="2000150"/>
            <a:ext cx="3684300" cy="2606100"/>
          </a:xfrm>
          <a:prstGeom prst="rect">
            <a:avLst/>
          </a:prstGeom>
        </p:spPr>
        <p:txBody>
          <a:bodyPr anchorCtr="0" anchor="t" bIns="91425" lIns="45720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24292E"/>
                </a:solidFill>
              </a:rPr>
              <a:t>is a text processing utility that can help security professionals analyze data. 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24292E"/>
                </a:solidFill>
              </a:rPr>
              <a:t>The most basic</a:t>
            </a:r>
            <a:r>
              <a:rPr lang="en" sz="1600"/>
              <a:t>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600"/>
              <a:t> </a:t>
            </a:r>
            <a:r>
              <a:rPr lang="en" sz="1600">
                <a:solidFill>
                  <a:srgbClr val="24292E"/>
                </a:solidFill>
              </a:rPr>
              <a:t>capability </a:t>
            </a:r>
            <a:br>
              <a:rPr lang="en" sz="1600">
                <a:solidFill>
                  <a:srgbClr val="24292E"/>
                </a:solidFill>
              </a:rPr>
            </a:br>
            <a:r>
              <a:rPr lang="en" sz="1600">
                <a:solidFill>
                  <a:srgbClr val="24292E"/>
                </a:solidFill>
              </a:rPr>
              <a:t>is </a:t>
            </a:r>
            <a:r>
              <a:rPr i="1" lang="en" sz="1600">
                <a:solidFill>
                  <a:srgbClr val="24292E"/>
                </a:solidFill>
              </a:rPr>
              <a:t>string replacement.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24292E"/>
                </a:solidFill>
              </a:rPr>
              <a:t>This can help with research by making separate data sources more consistent.</a:t>
            </a:r>
            <a:endParaRPr sz="1600"/>
          </a:p>
        </p:txBody>
      </p:sp>
      <p:sp>
        <p:nvSpPr>
          <p:cNvPr id="3265" name="Google Shape;3265;p17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266" name="Google Shape;3266;p178"/>
          <p:cNvSpPr/>
          <p:nvPr/>
        </p:nvSpPr>
        <p:spPr>
          <a:xfrm>
            <a:off x="4155675" y="2588775"/>
            <a:ext cx="2986200" cy="158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Remove roots login shell and lock the root account.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usermod -s /sbin/nologin root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usermod -L root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Print it out and Log it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echo "$(date) Disabled root shell. Root user cannot login." | tee -a $log_file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Change permissions on sensitive files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chmod 600 /etc/shadow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chmod 600 /etc/gshadow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chmod 644 /etc/group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chmod 644 /etc/passwd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Print it out and Log it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echo "$(date) Changed permissions on sensitive /etc files." | tee -a $log_file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Setup scripts folder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if [ ! -d /home/sysadmin/scripts ]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then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mkdir /home/sysadmin/scripts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chown sysadmin:sysadmin /home/sysadmin/scripts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fi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Add scripts folder to .bashrc for sysadmin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echo "" &gt;&gt; /home/sysadmin/.bashrc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echo "PATH=$PATH:/home/sysadmin/scripts" &gt;&gt; /home/sysadmin/.bashrc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echo "" &gt;&gt; /home/sysadmin/.bashrc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Print it out and Log it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echo "$(date) Added ~/scripts directory to sysadmin's PATH." | tee -a $log_file</a:t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1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272" name="Google Shape;3272;p1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Using </a:t>
            </a:r>
            <a:r>
              <a:rPr b="1" lang="en" sz="28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endParaRPr b="1" sz="2800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Y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ou continue in your role as security analyst at Wonka Corp. Your manager suspects a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new cybercriminal is attempting to log in to several administrative websites owned by Wonka. They provided you with the access logs for two different websites.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None/>
            </a:pPr>
            <a:r>
              <a:rPr lang="en" sz="1600"/>
              <a:t>You must combine the two access logs into a single file and use text processing to make the “failed login” data consistent.</a:t>
            </a:r>
            <a:endParaRPr sz="1600">
              <a:solidFill>
                <a:srgbClr val="24292E"/>
              </a:solidFill>
            </a:endParaRPr>
          </a:p>
        </p:txBody>
      </p:sp>
      <p:sp>
        <p:nvSpPr>
          <p:cNvPr id="3273" name="Google Shape;3273;p17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18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2EDFF"/>
        </a:solidFill>
      </p:bgPr>
    </p:bg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Review: </a:t>
            </a:r>
            <a:r>
              <a:rPr lang="en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Using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2800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/>
              <a:t> </a:t>
            </a:r>
            <a:endParaRPr/>
          </a:p>
        </p:txBody>
      </p:sp>
      <p:sp>
        <p:nvSpPr>
          <p:cNvPr id="3284" name="Google Shape;3284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Completing this activity required the following steps:</a:t>
            </a:r>
            <a:endParaRPr/>
          </a:p>
        </p:txBody>
      </p:sp>
      <p:sp>
        <p:nvSpPr>
          <p:cNvPr id="3285" name="Google Shape;3285;p1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Concatenating multiple files into a single file.</a:t>
            </a:r>
            <a:endParaRPr sz="1800"/>
          </a:p>
          <a:p>
            <a:pPr indent="-205740" lvl="0" marL="32004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Using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800"/>
              <a:t> to do a replacement of text.</a:t>
            </a:r>
            <a:endParaRPr sz="1800"/>
          </a:p>
          <a:p>
            <a:pPr indent="-205740" lvl="0" marL="320040" rtl="0" algn="l">
              <a:spcBef>
                <a:spcPts val="800"/>
              </a:spcBef>
              <a:spcAft>
                <a:spcPts val="800"/>
              </a:spcAft>
              <a:buSzPts val="1800"/>
              <a:buAutoNum type="arabicPeriod"/>
            </a:pPr>
            <a:r>
              <a:rPr lang="en" sz="1800"/>
              <a:t>Redirecting the results into a new file.</a:t>
            </a:r>
            <a:endParaRPr sz="1800"/>
          </a:p>
        </p:txBody>
      </p:sp>
      <p:sp>
        <p:nvSpPr>
          <p:cNvPr id="3286" name="Google Shape;3286;p18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wk</a:t>
            </a:r>
            <a:r>
              <a:rPr lang="en"/>
              <a:t> </a:t>
            </a:r>
            <a:endParaRPr/>
          </a:p>
        </p:txBody>
      </p:sp>
      <p:sp>
        <p:nvSpPr>
          <p:cNvPr id="3292" name="Google Shape;3292;p18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8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Remember: 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We’ll need to obtain specific data points within complex log files.</a:t>
            </a:r>
            <a:r>
              <a:rPr lang="en"/>
              <a:t> </a:t>
            </a:r>
            <a:endParaRPr/>
          </a:p>
        </p:txBody>
      </p:sp>
      <p:sp>
        <p:nvSpPr>
          <p:cNvPr id="3298" name="Google Shape;3298;p18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04" name="Google Shape;3304;p184"/>
          <p:cNvSpPr txBox="1"/>
          <p:nvPr>
            <p:ph idx="1" type="subTitle"/>
          </p:nvPr>
        </p:nvSpPr>
        <p:spPr>
          <a:xfrm>
            <a:off x="0" y="675975"/>
            <a:ext cx="9144000" cy="1255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have a log record containing city, state, and country fields, separated by commas. But, for our analysis, we only need the </a:t>
            </a:r>
            <a:r>
              <a:rPr b="1" lang="en"/>
              <a:t>state</a:t>
            </a:r>
            <a:r>
              <a:rPr lang="en"/>
              <a:t> from the log record.</a:t>
            </a:r>
            <a:endParaRPr/>
          </a:p>
        </p:txBody>
      </p:sp>
      <p:sp>
        <p:nvSpPr>
          <p:cNvPr id="3305" name="Google Shape;3305;p184"/>
          <p:cNvSpPr txBox="1"/>
          <p:nvPr>
            <p:ph idx="3" type="body"/>
          </p:nvPr>
        </p:nvSpPr>
        <p:spPr>
          <a:xfrm>
            <a:off x="530425" y="3135750"/>
            <a:ext cx="4986300" cy="47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B</a:t>
            </a:r>
            <a:r>
              <a:rPr lang="en" sz="1600">
                <a:solidFill>
                  <a:schemeClr val="dk1"/>
                </a:solidFill>
              </a:rPr>
              <a:t>ut we only need: </a:t>
            </a:r>
            <a:endParaRPr sz="1600"/>
          </a:p>
        </p:txBody>
      </p:sp>
      <p:sp>
        <p:nvSpPr>
          <p:cNvPr id="3306" name="Google Shape;3306;p184"/>
          <p:cNvSpPr txBox="1"/>
          <p:nvPr/>
        </p:nvSpPr>
        <p:spPr>
          <a:xfrm>
            <a:off x="503125" y="2291675"/>
            <a:ext cx="5040900" cy="66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Atlanta, Georgia, USA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7" name="Google Shape;3307;p184"/>
          <p:cNvSpPr txBox="1"/>
          <p:nvPr/>
        </p:nvSpPr>
        <p:spPr>
          <a:xfrm>
            <a:off x="503125" y="3607950"/>
            <a:ext cx="5040900" cy="66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Atlanta, </a:t>
            </a:r>
            <a:r>
              <a:rPr lang="en" sz="30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Georgia</a:t>
            </a:r>
            <a:r>
              <a:rPr lang="en" sz="3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USA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8" name="Google Shape;3308;p184"/>
          <p:cNvSpPr/>
          <p:nvPr/>
        </p:nvSpPr>
        <p:spPr>
          <a:xfrm>
            <a:off x="2367875" y="3612113"/>
            <a:ext cx="1712100" cy="6444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9" name="Google Shape;3309;p184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 rot="299992">
            <a:off x="5281229" y="1854343"/>
            <a:ext cx="4037192" cy="269146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10" name="Google Shape;3310;p18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311" name="Google Shape;3311;p184"/>
          <p:cNvSpPr txBox="1"/>
          <p:nvPr>
            <p:ph idx="3" type="body"/>
          </p:nvPr>
        </p:nvSpPr>
        <p:spPr>
          <a:xfrm>
            <a:off x="530425" y="1819475"/>
            <a:ext cx="4986300" cy="47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We have: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17" name="Google Shape;3317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technically use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/>
              <a:t> to perform the task:</a:t>
            </a:r>
            <a:endParaRPr/>
          </a:p>
        </p:txBody>
      </p:sp>
      <p:sp>
        <p:nvSpPr>
          <p:cNvPr id="3318" name="Google Shape;3318;p185"/>
          <p:cNvSpPr txBox="1"/>
          <p:nvPr>
            <p:ph idx="3" type="body"/>
          </p:nvPr>
        </p:nvSpPr>
        <p:spPr>
          <a:xfrm>
            <a:off x="-12300" y="2128000"/>
            <a:ext cx="5283300" cy="146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5715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</a:t>
            </a:r>
            <a:r>
              <a:rPr lang="en" sz="1800">
                <a:solidFill>
                  <a:srgbClr val="24292E"/>
                </a:solidFill>
              </a:rPr>
              <a:t>his looks (and is) very complicated.</a:t>
            </a:r>
            <a:r>
              <a:rPr lang="en" sz="1800">
                <a:solidFill>
                  <a:srgbClr val="24292E"/>
                </a:solidFill>
              </a:rPr>
              <a:t> </a:t>
            </a:r>
            <a:endParaRPr sz="1800">
              <a:solidFill>
                <a:srgbClr val="24292E"/>
              </a:solidFill>
            </a:endParaRPr>
          </a:p>
          <a:p>
            <a:pPr indent="-342900" lvl="0" marL="571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Fortunately, there is a more efficient tool: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19" name="Google Shape;3319;p185"/>
          <p:cNvSpPr txBox="1"/>
          <p:nvPr/>
        </p:nvSpPr>
        <p:spPr>
          <a:xfrm>
            <a:off x="477725" y="1195550"/>
            <a:ext cx="7669500" cy="63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6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sed 's/^.*\(,.*,\).*$/\1/' | sed 's/,//g'</a:t>
            </a:r>
            <a:endParaRPr b="1" sz="26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3320" name="Google Shape;3320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1" name="Google Shape;3321;p185"/>
          <p:cNvSpPr/>
          <p:nvPr/>
        </p:nvSpPr>
        <p:spPr>
          <a:xfrm>
            <a:off x="5270925" y="2017300"/>
            <a:ext cx="809100" cy="364800"/>
          </a:xfrm>
          <a:prstGeom prst="wedgeRoundRectCallout">
            <a:avLst>
              <a:gd fmla="val 5305" name="adj1"/>
              <a:gd fmla="val 83546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E2E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sed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2" name="Google Shape;3322;p185"/>
          <p:cNvSpPr/>
          <p:nvPr/>
        </p:nvSpPr>
        <p:spPr>
          <a:xfrm>
            <a:off x="6143925" y="2128000"/>
            <a:ext cx="775200" cy="364800"/>
          </a:xfrm>
          <a:prstGeom prst="wedgeRoundRectCallout">
            <a:avLst>
              <a:gd fmla="val 35845" name="adj1"/>
              <a:gd fmla="val 91612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E2E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awk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23" name="Google Shape;3323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525" y="2335975"/>
            <a:ext cx="3478850" cy="291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4" name="Google Shape;3324;p18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1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Back to The Terminal</a:t>
            </a:r>
            <a:endParaRPr/>
          </a:p>
        </p:txBody>
      </p:sp>
      <p:sp>
        <p:nvSpPr>
          <p:cNvPr id="3080" name="Google Shape;3080;p15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186"/>
          <p:cNvSpPr/>
          <p:nvPr/>
        </p:nvSpPr>
        <p:spPr>
          <a:xfrm rot="10800000">
            <a:off x="1081300" y="1780975"/>
            <a:ext cx="6998100" cy="2349900"/>
          </a:xfrm>
          <a:prstGeom prst="round2SameRect">
            <a:avLst>
              <a:gd fmla="val 4545" name="adj1"/>
              <a:gd fmla="val 0" name="adj2"/>
            </a:avLst>
          </a:prstGeom>
          <a:solidFill>
            <a:srgbClr val="EDE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0" name="Google Shape;3330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31" name="Google Shape;3331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/>
              <a:t>,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/>
              <a:t> is designed for text processing, but is </a:t>
            </a:r>
            <a:r>
              <a:rPr lang="en"/>
              <a:t>particularly</a:t>
            </a:r>
            <a:r>
              <a:rPr lang="en"/>
              <a:t> useful for </a:t>
            </a:r>
            <a:br>
              <a:rPr lang="en"/>
            </a:br>
            <a:r>
              <a:rPr lang="en"/>
              <a:t>data extraction and reporting against streams of text. </a:t>
            </a:r>
            <a:endParaRPr/>
          </a:p>
        </p:txBody>
      </p:sp>
      <p:sp>
        <p:nvSpPr>
          <p:cNvPr id="3332" name="Google Shape;3332;p186"/>
          <p:cNvSpPr txBox="1"/>
          <p:nvPr>
            <p:ph idx="3" type="body"/>
          </p:nvPr>
        </p:nvSpPr>
        <p:spPr>
          <a:xfrm>
            <a:off x="1051350" y="1619575"/>
            <a:ext cx="7041300" cy="644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1827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awk -F, '{print $(field_number)}</a:t>
            </a: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'</a:t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33" name="Google Shape;3333;p186"/>
          <p:cNvSpPr txBox="1"/>
          <p:nvPr/>
        </p:nvSpPr>
        <p:spPr>
          <a:xfrm>
            <a:off x="1894675" y="2263975"/>
            <a:ext cx="54108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is the indicator to tell your operating system to run the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ommand.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4" name="Google Shape;3334;p186"/>
          <p:cNvSpPr/>
          <p:nvPr/>
        </p:nvSpPr>
        <p:spPr>
          <a:xfrm>
            <a:off x="1976325" y="1619575"/>
            <a:ext cx="623400" cy="6444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18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187"/>
          <p:cNvSpPr txBox="1"/>
          <p:nvPr>
            <p:ph idx="3" type="body"/>
          </p:nvPr>
        </p:nvSpPr>
        <p:spPr>
          <a:xfrm>
            <a:off x="1051350" y="1619575"/>
            <a:ext cx="7041300" cy="644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1827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awk -F, '{print $(field_number)}'</a:t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41" name="Google Shape;3341;p187"/>
          <p:cNvSpPr/>
          <p:nvPr/>
        </p:nvSpPr>
        <p:spPr>
          <a:xfrm rot="10800000">
            <a:off x="1081000" y="2259375"/>
            <a:ext cx="6998400" cy="2492400"/>
          </a:xfrm>
          <a:prstGeom prst="round2SameRect">
            <a:avLst>
              <a:gd fmla="val 4545" name="adj1"/>
              <a:gd fmla="val 0" name="adj2"/>
            </a:avLst>
          </a:prstGeom>
          <a:solidFill>
            <a:srgbClr val="EDE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2" name="Google Shape;3342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43" name="Google Shape;3343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Like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>
                <a:solidFill>
                  <a:schemeClr val="dk1"/>
                </a:solidFill>
              </a:rPr>
              <a:t> is designed for text processing, but is particularly useful for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data extraction and reporting against streams of text. </a:t>
            </a:r>
            <a:endParaRPr/>
          </a:p>
        </p:txBody>
      </p:sp>
      <p:sp>
        <p:nvSpPr>
          <p:cNvPr id="3344" name="Google Shape;3344;p187"/>
          <p:cNvSpPr txBox="1"/>
          <p:nvPr/>
        </p:nvSpPr>
        <p:spPr>
          <a:xfrm>
            <a:off x="1828650" y="2446575"/>
            <a:ext cx="54771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304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-F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 is the option for doing field separation with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 next value is the </a:t>
            </a:r>
            <a:r>
              <a:rPr b="1"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parameter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which signifies what separates the data in the file.</a:t>
            </a:r>
            <a:endParaRPr sz="1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This parameter is also known as the </a:t>
            </a:r>
            <a:r>
              <a:rPr b="1"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delimiter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182880" rtl="0" algn="l">
              <a:lnSpc>
                <a:spcPct val="100000"/>
              </a:lnSpc>
              <a:spcBef>
                <a:spcPts val="1000"/>
              </a:spcBef>
              <a:spcAft>
                <a:spcPts val="90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 the example, we used a comma (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5" name="Google Shape;3345;p187"/>
          <p:cNvSpPr/>
          <p:nvPr/>
        </p:nvSpPr>
        <p:spPr>
          <a:xfrm>
            <a:off x="2580388" y="1619575"/>
            <a:ext cx="595800" cy="6444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187"/>
          <p:cNvSpPr/>
          <p:nvPr/>
        </p:nvSpPr>
        <p:spPr>
          <a:xfrm>
            <a:off x="2954725" y="2389354"/>
            <a:ext cx="4933200" cy="364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parameter  comes directly after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-F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with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spaces.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47" name="Google Shape;3347;p187"/>
          <p:cNvSpPr/>
          <p:nvPr/>
        </p:nvSpPr>
        <p:spPr>
          <a:xfrm>
            <a:off x="2954725" y="2124850"/>
            <a:ext cx="221475" cy="32172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18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188"/>
          <p:cNvSpPr txBox="1"/>
          <p:nvPr>
            <p:ph idx="3" type="body"/>
          </p:nvPr>
        </p:nvSpPr>
        <p:spPr>
          <a:xfrm>
            <a:off x="1051350" y="1619575"/>
            <a:ext cx="7041300" cy="644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1827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awk -F, '{print $(field_number)}'</a:t>
            </a:r>
            <a:endParaRPr b="1" sz="24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54" name="Google Shape;3354;p188"/>
          <p:cNvSpPr/>
          <p:nvPr/>
        </p:nvSpPr>
        <p:spPr>
          <a:xfrm rot="10800000">
            <a:off x="1051275" y="2248175"/>
            <a:ext cx="7039500" cy="2640000"/>
          </a:xfrm>
          <a:prstGeom prst="round2SameRect">
            <a:avLst>
              <a:gd fmla="val 4545" name="adj1"/>
              <a:gd fmla="val 0" name="adj2"/>
            </a:avLst>
          </a:prstGeom>
          <a:solidFill>
            <a:srgbClr val="EDE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5" name="Google Shape;3355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56" name="Google Shape;3356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Like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>
                <a:solidFill>
                  <a:schemeClr val="dk1"/>
                </a:solidFill>
              </a:rPr>
              <a:t> is designed for text processing, but is particularly useful for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data extraction and reporting against streams of text. </a:t>
            </a:r>
            <a:endParaRPr/>
          </a:p>
        </p:txBody>
      </p:sp>
      <p:sp>
        <p:nvSpPr>
          <p:cNvPr id="3357" name="Google Shape;3357;p188"/>
          <p:cNvSpPr txBox="1"/>
          <p:nvPr/>
        </p:nvSpPr>
        <p:spPr>
          <a:xfrm>
            <a:off x="1820700" y="2544025"/>
            <a:ext cx="5632800" cy="20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30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{print $2}'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indicates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is printing the second field, after the fields have been separated by the comma.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must be included before the 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number to indicate the field.</a:t>
            </a:r>
            <a:endParaRPr sz="1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Multiple fields can be added, with a comma between each.</a:t>
            </a:r>
            <a:endParaRPr sz="1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18288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 format requires 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single quotes (`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''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`) and curly brackets (`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{}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`)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around the print function.</a:t>
            </a:r>
            <a:endParaRPr sz="1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8" name="Google Shape;3358;p188"/>
          <p:cNvSpPr/>
          <p:nvPr/>
        </p:nvSpPr>
        <p:spPr>
          <a:xfrm>
            <a:off x="3267150" y="1619575"/>
            <a:ext cx="4653000" cy="6444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18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4" name="Google Shape;3364;p189"/>
          <p:cNvPicPr preferRelativeResize="0"/>
          <p:nvPr/>
        </p:nvPicPr>
        <p:blipFill rotWithShape="1">
          <a:blip r:embed="rId3">
            <a:alphaModFix/>
          </a:blip>
          <a:srcRect b="15346" l="-17022" r="2317" t="-1367"/>
          <a:stretch/>
        </p:blipFill>
        <p:spPr>
          <a:xfrm>
            <a:off x="-4050" y="-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5" name="Google Shape;3365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/>
              <a:t> W</a:t>
            </a:r>
            <a:r>
              <a:rPr lang="en"/>
              <a:t>alkthrough</a:t>
            </a:r>
            <a:r>
              <a:rPr lang="en"/>
              <a:t> </a:t>
            </a:r>
            <a:endParaRPr/>
          </a:p>
        </p:txBody>
      </p:sp>
      <p:sp>
        <p:nvSpPr>
          <p:cNvPr id="3366" name="Google Shape;3366;p189"/>
          <p:cNvSpPr txBox="1"/>
          <p:nvPr>
            <p:ph idx="1" type="subTitle"/>
          </p:nvPr>
        </p:nvSpPr>
        <p:spPr>
          <a:xfrm>
            <a:off x="0" y="675975"/>
            <a:ext cx="5168100" cy="1541400"/>
          </a:xfrm>
          <a:prstGeom prst="rect">
            <a:avLst/>
          </a:prstGeom>
          <a:noFill/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</a:t>
            </a:r>
            <a:r>
              <a:rPr lang="en"/>
              <a:t>the</a:t>
            </a:r>
            <a:r>
              <a:rPr lang="en"/>
              <a:t> next walkthrough, we will </a:t>
            </a:r>
            <a:r>
              <a:rPr lang="en"/>
              <a:t>isolate the </a:t>
            </a:r>
            <a:r>
              <a:rPr b="1" lang="en"/>
              <a:t>state</a:t>
            </a:r>
            <a:r>
              <a:rPr lang="en"/>
              <a:t> field from the previous example, using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/>
              <a:t>.</a:t>
            </a:r>
            <a:endParaRPr/>
          </a:p>
        </p:txBody>
      </p:sp>
      <p:sp>
        <p:nvSpPr>
          <p:cNvPr id="3367" name="Google Shape;3367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(Source)</a:t>
            </a:r>
            <a:endParaRPr/>
          </a:p>
        </p:txBody>
      </p:sp>
      <p:cxnSp>
        <p:nvCxnSpPr>
          <p:cNvPr id="3368" name="Google Shape;3368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9" name="Google Shape;3369;p18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Scenario: </a:t>
            </a:r>
            <a:endParaRPr/>
          </a:p>
        </p:txBody>
      </p:sp>
      <p:sp>
        <p:nvSpPr>
          <p:cNvPr id="3375" name="Google Shape;3375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a Security Incident</a:t>
            </a:r>
            <a:endParaRPr/>
          </a:p>
        </p:txBody>
      </p:sp>
      <p:sp>
        <p:nvSpPr>
          <p:cNvPr id="3376" name="Google Shape;3376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190"/>
          <p:cNvSpPr txBox="1"/>
          <p:nvPr>
            <p:ph idx="3" type="body"/>
          </p:nvPr>
        </p:nvSpPr>
        <p:spPr>
          <a:xfrm>
            <a:off x="175" y="1360350"/>
            <a:ext cx="9144000" cy="3546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demo, we’ll act as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analysts at ACME Corp, which just experienced an attack of a high volume of network requests. You received the logs of these network requests.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You must isolate out the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IP addresses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solidFill>
                  <a:schemeClr val="dk1"/>
                </a:solidFill>
              </a:rPr>
              <a:t>and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time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solidFill>
                  <a:schemeClr val="dk1"/>
                </a:solidFill>
              </a:rPr>
              <a:t>from these logs to determine which IP address appears most frequently. This IP likely belongs to the attacker.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9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3383" name="Google Shape;3383;p191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384" name="Google Shape;3384;p191"/>
          <p:cNvSpPr/>
          <p:nvPr/>
        </p:nvSpPr>
        <p:spPr>
          <a:xfrm>
            <a:off x="273900" y="3509300"/>
            <a:ext cx="8596200" cy="141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191"/>
          <p:cNvSpPr txBox="1"/>
          <p:nvPr/>
        </p:nvSpPr>
        <p:spPr>
          <a:xfrm>
            <a:off x="242550" y="35905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86" name="Google Shape;3386;p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974" y="-228600"/>
            <a:ext cx="7935700" cy="3778928"/>
          </a:xfrm>
          <a:prstGeom prst="rect">
            <a:avLst/>
          </a:prstGeom>
          <a:noFill/>
          <a:ln>
            <a:noFill/>
          </a:ln>
        </p:spPr>
      </p:pic>
      <p:sp>
        <p:nvSpPr>
          <p:cNvPr id="3387" name="Google Shape;3387;p191"/>
          <p:cNvSpPr txBox="1"/>
          <p:nvPr>
            <p:ph type="title"/>
          </p:nvPr>
        </p:nvSpPr>
        <p:spPr>
          <a:xfrm>
            <a:off x="-101100" y="4082200"/>
            <a:ext cx="92514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 to </a:t>
            </a:r>
            <a:r>
              <a:rPr b="1"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endParaRPr b="1"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for a Security Incident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1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3393" name="Google Shape;3393;p192"/>
          <p:cNvSpPr txBox="1"/>
          <p:nvPr>
            <p:ph idx="2" type="title"/>
          </p:nvPr>
        </p:nvSpPr>
        <p:spPr>
          <a:xfrm>
            <a:off x="274350" y="8424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Demos: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Introduction to </a:t>
            </a:r>
            <a:r>
              <a:rPr b="1" lang="en">
                <a:solidFill>
                  <a:srgbClr val="F3F3F3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&amp; </a:t>
            </a:r>
            <a:br>
              <a:rPr b="1" lang="en">
                <a:solidFill>
                  <a:srgbClr val="F3F3F3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en">
                <a:solidFill>
                  <a:srgbClr val="F3F3F3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a</a:t>
            </a:r>
            <a:r>
              <a:rPr b="1" lang="en">
                <a:solidFill>
                  <a:srgbClr val="F3F3F3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wk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a Security Incident</a:t>
            </a:r>
            <a:endParaRPr b="1">
              <a:solidFill>
                <a:srgbClr val="F3F3F3"/>
              </a:solidFill>
              <a:highlight>
                <a:srgbClr val="43434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are a security analyst at ACME Corp, which just experienced an attack of a high volume of network requests. You received the logs of these network requests.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You must isolate out th</a:t>
            </a:r>
            <a:r>
              <a:rPr lang="en" sz="1600"/>
              <a:t>e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1600"/>
              <a:t>IP addresses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/>
              <a:t>and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1600"/>
              <a:t>time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/>
              <a:t>from these </a:t>
            </a:r>
            <a:r>
              <a:rPr lang="en" sz="1600">
                <a:solidFill>
                  <a:schemeClr val="dk1"/>
                </a:solidFill>
              </a:rPr>
              <a:t>logs to determine which IP address appears most frequently. This IP likely belongs to the attacker.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94" name="Google Shape;3394;p19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2EDFF"/>
        </a:solidFill>
      </p:bgPr>
    </p:bg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 previous demo covered the following concepts: </a:t>
            </a:r>
            <a:endParaRPr/>
          </a:p>
        </p:txBody>
      </p:sp>
      <p:sp>
        <p:nvSpPr>
          <p:cNvPr id="3400" name="Google Shape;3400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Review: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 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&amp;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for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 Security Incident</a:t>
            </a:r>
            <a:endParaRPr/>
          </a:p>
        </p:txBody>
      </p:sp>
      <p:sp>
        <p:nvSpPr>
          <p:cNvPr id="3401" name="Google Shape;3401;p19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/>
              <a:t> is a text processing utility like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800"/>
              <a:t>, but more robust. It can separate out fields with simple code.</a:t>
            </a:r>
            <a:endParaRPr sz="1800"/>
          </a:p>
          <a:p>
            <a:pPr indent="-2057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S</a:t>
            </a:r>
            <a:r>
              <a:rPr lang="en" sz="1800">
                <a:solidFill>
                  <a:schemeClr val="dk1"/>
                </a:solidFill>
              </a:rPr>
              <a:t>ecurity professionals can use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/>
              <a:t> to isolate specific data points, like IP addresses. This info can help determine what IPs should be blocked. </a:t>
            </a:r>
            <a:endParaRPr sz="1800"/>
          </a:p>
          <a:p>
            <a:pPr indent="-205740" lvl="0" marL="32004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AutoNum type="arabicPeriod"/>
            </a:pPr>
            <a:r>
              <a:rPr lang="en" sz="1800"/>
              <a:t>The basic syntax of field separation with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/>
              <a:t> is:</a:t>
            </a:r>
            <a:br>
              <a:rPr lang="en" sz="1800"/>
            </a:b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 -F(delimiter) '{print $(field_number)}'</a:t>
            </a:r>
            <a:endParaRPr b="1"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02" name="Google Shape;3402;p19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19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408" name="Google Shape;3408;p194"/>
          <p:cNvSpPr txBox="1"/>
          <p:nvPr>
            <p:ph idx="2" type="title"/>
          </p:nvPr>
        </p:nvSpPr>
        <p:spPr>
          <a:xfrm>
            <a:off x="273900" y="842475"/>
            <a:ext cx="8595300" cy="29646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Using </a:t>
            </a:r>
            <a:r>
              <a:rPr b="1" lang="en" sz="3000">
                <a:solidFill>
                  <a:srgbClr val="F3F3F3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Y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ou continue in the role of security analyst at Wonka Corp. 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Your manager needs your help finding information on the cybercriminal attempting to log in to administrative websites owned by Wonka.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You</a:t>
            </a:r>
            <a:r>
              <a:rPr lang="en" sz="1600">
                <a:solidFill>
                  <a:srgbClr val="24292E"/>
                </a:solidFill>
              </a:rPr>
              <a:t> must isolate several fields from the log file to help determine the primary username attempting to log in.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19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2EDFF"/>
        </a:solidFill>
      </p:bgPr>
    </p:bg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Review: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Usin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/>
              <a:t> </a:t>
            </a:r>
            <a:endParaRPr/>
          </a:p>
        </p:txBody>
      </p:sp>
      <p:sp>
        <p:nvSpPr>
          <p:cNvPr id="3415" name="Google Shape;3415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Completing this activity required the following steps:</a:t>
            </a:r>
            <a:endParaRPr/>
          </a:p>
        </p:txBody>
      </p:sp>
      <p:sp>
        <p:nvSpPr>
          <p:cNvPr id="3416" name="Google Shape;3416;p19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Moving </a:t>
            </a:r>
            <a:r>
              <a:rPr lang="en" sz="1800"/>
              <a:t>a file.</a:t>
            </a:r>
            <a:endParaRPr sz="1800"/>
          </a:p>
          <a:p>
            <a:pPr indent="-205740" lvl="0" marL="32004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Using the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/>
              <a:t> command to isolate out certain fields.</a:t>
            </a:r>
            <a:endParaRPr sz="1800"/>
          </a:p>
          <a:p>
            <a:pPr indent="-205740" lvl="0" marL="32004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/>
              <a:t>Redirecting the res</a:t>
            </a:r>
            <a:r>
              <a:rPr lang="en" sz="1800">
                <a:solidFill>
                  <a:schemeClr val="dk1"/>
                </a:solidFill>
              </a:rPr>
              <a:t>ults into a new file.</a:t>
            </a:r>
            <a:endParaRPr sz="1800"/>
          </a:p>
        </p:txBody>
      </p:sp>
      <p:sp>
        <p:nvSpPr>
          <p:cNvPr id="3417" name="Google Shape;3417;p19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6" name="Google Shape;3086;p16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 minutes</a:t>
            </a:r>
            <a:endParaRPr/>
          </a:p>
        </p:txBody>
      </p:sp>
      <p:sp>
        <p:nvSpPr>
          <p:cNvPr id="3087" name="Google Shape;3087;p160"/>
          <p:cNvSpPr txBox="1"/>
          <p:nvPr>
            <p:ph idx="2" type="title"/>
          </p:nvPr>
        </p:nvSpPr>
        <p:spPr>
          <a:xfrm>
            <a:off x="285275" y="842475"/>
            <a:ext cx="7930200" cy="25428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Activity: </a:t>
            </a:r>
            <a:r>
              <a:rPr lang="en" sz="2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Terminal </a:t>
            </a:r>
            <a:r>
              <a:rPr lang="en" sz="2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Warm-Up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You continue as a security 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analyst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at Wonka Corp.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Thanks to your great work, the authorities have been able to charge Slugworth. The prosecutor has subpoenaed you for a list of additional data to help build their case.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 are tasked with gathering additional information as specified in the subpoena.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2" name="Google Shape;3422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19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descr="Full HD 1080p Countdown timer with finishing alarm&#10;&#10;If you enjoy or find useful then please like and subscribe :)." id="3424" name="Google Shape;3424;p196" title="40 MINUTE - TIMER &amp; ALARM - 1080p - COUNTDOW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150" y="2845475"/>
            <a:ext cx="2738550" cy="20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8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1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Shell Scripting </a:t>
            </a:r>
            <a:endParaRPr/>
          </a:p>
        </p:txBody>
      </p:sp>
      <p:sp>
        <p:nvSpPr>
          <p:cNvPr id="3430" name="Google Shape;3430;p19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5" name="Google Shape;3435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759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436" name="Google Shape;3436;p19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437" name="Google Shape;3437;p198"/>
          <p:cNvSpPr/>
          <p:nvPr/>
        </p:nvSpPr>
        <p:spPr>
          <a:xfrm>
            <a:off x="392000" y="596925"/>
            <a:ext cx="4036500" cy="4036500"/>
          </a:xfrm>
          <a:prstGeom prst="ellipse">
            <a:avLst/>
          </a:prstGeom>
          <a:solidFill>
            <a:srgbClr val="3C78D8">
              <a:alpha val="83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198"/>
          <p:cNvSpPr txBox="1"/>
          <p:nvPr>
            <p:ph idx="1" type="subTitle"/>
          </p:nvPr>
        </p:nvSpPr>
        <p:spPr>
          <a:xfrm>
            <a:off x="392000" y="1141200"/>
            <a:ext cx="4087500" cy="28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 to </a:t>
            </a:r>
            <a:b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Shell Scripting 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</a:rPr>
              <a:t>IT and security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professionals often have to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complete security tasks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involving multiple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subsequent commands.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439" name="Google Shape;3439;p198"/>
          <p:cNvCxnSpPr/>
          <p:nvPr/>
        </p:nvCxnSpPr>
        <p:spPr>
          <a:xfrm>
            <a:off x="1903550" y="2060900"/>
            <a:ext cx="1013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>
            <a:alpha val="19550"/>
          </a:srgbClr>
        </a:solidFill>
      </p:bgPr>
    </p:bg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Shell Scripting </a:t>
            </a:r>
            <a:endParaRPr/>
          </a:p>
        </p:txBody>
      </p:sp>
      <p:sp>
        <p:nvSpPr>
          <p:cNvPr id="3445" name="Google Shape;3445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example, an IT professional could be tasked with cleaning up space in a directory. They would need to run the following three commands, in order: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199"/>
          <p:cNvSpPr/>
          <p:nvPr/>
        </p:nvSpPr>
        <p:spPr>
          <a:xfrm>
            <a:off x="1294725" y="1653513"/>
            <a:ext cx="7433400" cy="539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7" name="Google Shape;3447;p199"/>
          <p:cNvGrpSpPr/>
          <p:nvPr/>
        </p:nvGrpSpPr>
        <p:grpSpPr>
          <a:xfrm>
            <a:off x="517267" y="1653487"/>
            <a:ext cx="674573" cy="539475"/>
            <a:chOff x="457200" y="1378813"/>
            <a:chExt cx="776889" cy="621300"/>
          </a:xfrm>
        </p:grpSpPr>
        <p:sp>
          <p:nvSpPr>
            <p:cNvPr id="3448" name="Google Shape;3448;p19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9" name="Google Shape;3449;p19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0" name="Google Shape;3450;p199"/>
          <p:cNvGrpSpPr/>
          <p:nvPr/>
        </p:nvGrpSpPr>
        <p:grpSpPr>
          <a:xfrm>
            <a:off x="517267" y="2391482"/>
            <a:ext cx="674573" cy="539475"/>
            <a:chOff x="457200" y="1378813"/>
            <a:chExt cx="776889" cy="621300"/>
          </a:xfrm>
        </p:grpSpPr>
        <p:sp>
          <p:nvSpPr>
            <p:cNvPr id="3451" name="Google Shape;3451;p19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52" name="Google Shape;3452;p19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3" name="Google Shape;3453;p199"/>
          <p:cNvGrpSpPr/>
          <p:nvPr/>
        </p:nvGrpSpPr>
        <p:grpSpPr>
          <a:xfrm>
            <a:off x="517267" y="3125319"/>
            <a:ext cx="674573" cy="539475"/>
            <a:chOff x="457200" y="1378813"/>
            <a:chExt cx="776889" cy="621300"/>
          </a:xfrm>
        </p:grpSpPr>
        <p:sp>
          <p:nvSpPr>
            <p:cNvPr id="3454" name="Google Shape;3454;p19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55" name="Google Shape;3455;p19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6" name="Google Shape;3456;p199"/>
          <p:cNvSpPr txBox="1"/>
          <p:nvPr>
            <p:ph idx="1" type="subTitle"/>
          </p:nvPr>
        </p:nvSpPr>
        <p:spPr>
          <a:xfrm>
            <a:off x="1066125" y="1670163"/>
            <a:ext cx="60831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cd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to navigate to the directory that contains log files.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7" name="Google Shape;3457;p199"/>
          <p:cNvSpPr/>
          <p:nvPr/>
        </p:nvSpPr>
        <p:spPr>
          <a:xfrm>
            <a:off x="1294725" y="2393591"/>
            <a:ext cx="7433400" cy="539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8" name="Google Shape;3458;p199"/>
          <p:cNvSpPr/>
          <p:nvPr/>
        </p:nvSpPr>
        <p:spPr>
          <a:xfrm>
            <a:off x="1294725" y="3125337"/>
            <a:ext cx="7433400" cy="539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199"/>
          <p:cNvSpPr txBox="1"/>
          <p:nvPr>
            <p:ph idx="2" type="subTitle"/>
          </p:nvPr>
        </p:nvSpPr>
        <p:spPr>
          <a:xfrm>
            <a:off x="1066125" y="2395678"/>
            <a:ext cx="60831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zip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to compress the files.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0" name="Google Shape;3460;p199"/>
          <p:cNvSpPr txBox="1"/>
          <p:nvPr>
            <p:ph idx="3" type="subTitle"/>
          </p:nvPr>
        </p:nvSpPr>
        <p:spPr>
          <a:xfrm>
            <a:off x="1074286" y="3127435"/>
            <a:ext cx="60831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to move the new zip file into archive folder.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1" name="Google Shape;3461;p199"/>
          <p:cNvSpPr txBox="1"/>
          <p:nvPr>
            <p:ph idx="3" type="body"/>
          </p:nvPr>
        </p:nvSpPr>
        <p:spPr>
          <a:xfrm>
            <a:off x="294900" y="4123463"/>
            <a:ext cx="85542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24292E"/>
                </a:solidFill>
              </a:rPr>
              <a:t>If</a:t>
            </a:r>
            <a:r>
              <a:rPr b="1" lang="en" sz="1600">
                <a:solidFill>
                  <a:srgbClr val="24292E"/>
                </a:solidFill>
              </a:rPr>
              <a:t> we script these commands together, they will run, in order, with a single command.</a:t>
            </a:r>
            <a:endParaRPr b="1"/>
          </a:p>
        </p:txBody>
      </p:sp>
      <p:sp>
        <p:nvSpPr>
          <p:cNvPr id="3462" name="Google Shape;3462;p19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>
            <a:alpha val="19550"/>
          </a:srgbClr>
        </a:solidFill>
      </p:bgPr>
    </p:bg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Scripting </a:t>
            </a:r>
            <a:endParaRPr/>
          </a:p>
        </p:txBody>
      </p:sp>
      <p:sp>
        <p:nvSpPr>
          <p:cNvPr id="3468" name="Google Shape;3468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Scripting provides the following benefits to IT and security professionals: </a:t>
            </a:r>
            <a:endParaRPr/>
          </a:p>
        </p:txBody>
      </p:sp>
      <p:sp>
        <p:nvSpPr>
          <p:cNvPr id="3469" name="Google Shape;3469;p20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200"/>
          <p:cNvSpPr txBox="1"/>
          <p:nvPr>
            <p:ph idx="1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Running multiple commands with a single script can improve the speed of tasks.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71" name="Google Shape;3471;p200"/>
          <p:cNvGrpSpPr/>
          <p:nvPr/>
        </p:nvGrpSpPr>
        <p:grpSpPr>
          <a:xfrm>
            <a:off x="3275339" y="1344973"/>
            <a:ext cx="2012143" cy="533482"/>
            <a:chOff x="457163" y="1378809"/>
            <a:chExt cx="3091800" cy="695454"/>
          </a:xfrm>
        </p:grpSpPr>
        <p:sp>
          <p:nvSpPr>
            <p:cNvPr id="3472" name="Google Shape;3472;p200"/>
            <p:cNvSpPr/>
            <p:nvPr/>
          </p:nvSpPr>
          <p:spPr>
            <a:xfrm>
              <a:off x="457163" y="1378809"/>
              <a:ext cx="3091800" cy="621300"/>
            </a:xfrm>
            <a:prstGeom prst="roundRect">
              <a:avLst>
                <a:gd fmla="val 16667" name="adj"/>
              </a:avLst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Consistency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3" name="Google Shape;3473;p20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4" name="Google Shape;3474;p200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200"/>
          <p:cNvSpPr txBox="1"/>
          <p:nvPr>
            <p:ph idx="2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Running multiple commands with a single script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can improve the consistency of task results.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76" name="Google Shape;3476;p200"/>
          <p:cNvGrpSpPr/>
          <p:nvPr/>
        </p:nvGrpSpPr>
        <p:grpSpPr>
          <a:xfrm>
            <a:off x="6134050" y="1345850"/>
            <a:ext cx="2020278" cy="533482"/>
            <a:chOff x="457159" y="1378809"/>
            <a:chExt cx="2634000" cy="695454"/>
          </a:xfrm>
        </p:grpSpPr>
        <p:sp>
          <p:nvSpPr>
            <p:cNvPr id="3477" name="Google Shape;3477;p200"/>
            <p:cNvSpPr/>
            <p:nvPr/>
          </p:nvSpPr>
          <p:spPr>
            <a:xfrm>
              <a:off x="457159" y="1378809"/>
              <a:ext cx="2634000" cy="621300"/>
            </a:xfrm>
            <a:prstGeom prst="roundRect">
              <a:avLst>
                <a:gd fmla="val 16667" name="adj"/>
              </a:avLst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Reusability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8" name="Google Shape;3478;p20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9" name="Google Shape;3479;p20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200"/>
          <p:cNvSpPr txBox="1"/>
          <p:nvPr>
            <p:ph idx="3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Scripts can be provided to other users for reusability, meaning the same tasks can be completed by someone unfamiliar with the individual commands.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81" name="Google Shape;3481;p200"/>
          <p:cNvGrpSpPr/>
          <p:nvPr/>
        </p:nvGrpSpPr>
        <p:grpSpPr>
          <a:xfrm>
            <a:off x="442889" y="1344973"/>
            <a:ext cx="2012143" cy="533482"/>
            <a:chOff x="457163" y="1378809"/>
            <a:chExt cx="3091800" cy="695454"/>
          </a:xfrm>
        </p:grpSpPr>
        <p:sp>
          <p:nvSpPr>
            <p:cNvPr id="3482" name="Google Shape;3482;p200"/>
            <p:cNvSpPr/>
            <p:nvPr/>
          </p:nvSpPr>
          <p:spPr>
            <a:xfrm>
              <a:off x="457163" y="1378809"/>
              <a:ext cx="3091800" cy="621300"/>
            </a:xfrm>
            <a:prstGeom prst="roundRect">
              <a:avLst>
                <a:gd fmla="val 16667" name="adj"/>
              </a:avLst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Efficiency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3" name="Google Shape;3483;p20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4" name="Google Shape;3484;p20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>
            <a:alpha val="19550"/>
          </a:srgbClr>
        </a:solidFill>
      </p:bgPr>
    </p:bg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0" name="Google Shape;3490;p201"/>
          <p:cNvSpPr txBox="1"/>
          <p:nvPr>
            <p:ph type="title"/>
          </p:nvPr>
        </p:nvSpPr>
        <p:spPr>
          <a:xfrm>
            <a:off x="-16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Scripting</a:t>
            </a:r>
            <a:endParaRPr/>
          </a:p>
        </p:txBody>
      </p:sp>
      <p:cxnSp>
        <p:nvCxnSpPr>
          <p:cNvPr id="3491" name="Google Shape;3491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2" name="Google Shape;3492;p20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86400" y="426600"/>
            <a:ext cx="4623549" cy="4783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(Opensource.com)</a:t>
            </a:r>
            <a:endParaRPr/>
          </a:p>
        </p:txBody>
      </p:sp>
      <p:grpSp>
        <p:nvGrpSpPr>
          <p:cNvPr id="3494" name="Google Shape;3494;p201"/>
          <p:cNvGrpSpPr/>
          <p:nvPr/>
        </p:nvGrpSpPr>
        <p:grpSpPr>
          <a:xfrm>
            <a:off x="4086400" y="193750"/>
            <a:ext cx="4623484" cy="232856"/>
            <a:chOff x="283370" y="1680647"/>
            <a:chExt cx="3999900" cy="200100"/>
          </a:xfrm>
        </p:grpSpPr>
        <p:sp>
          <p:nvSpPr>
            <p:cNvPr id="3495" name="Google Shape;3495;p201"/>
            <p:cNvSpPr/>
            <p:nvPr/>
          </p:nvSpPr>
          <p:spPr>
            <a:xfrm>
              <a:off x="283370" y="1680647"/>
              <a:ext cx="3999900" cy="200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01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01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01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9" name="Google Shape;3499;p201"/>
          <p:cNvSpPr/>
          <p:nvPr/>
        </p:nvSpPr>
        <p:spPr>
          <a:xfrm>
            <a:off x="1003816" y="3811650"/>
            <a:ext cx="2592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Zsh</a:t>
            </a:r>
            <a:endParaRPr b="1"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00" name="Google Shape;3500;p201"/>
          <p:cNvSpPr/>
          <p:nvPr/>
        </p:nvSpPr>
        <p:spPr>
          <a:xfrm>
            <a:off x="1003775" y="4249775"/>
            <a:ext cx="2592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91425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csh</a:t>
            </a:r>
            <a:endParaRPr b="1"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501" name="Google Shape;3501;p201"/>
          <p:cNvPicPr preferRelativeResize="0"/>
          <p:nvPr/>
        </p:nvPicPr>
        <p:blipFill rotWithShape="1">
          <a:blip r:embed="rId5">
            <a:alphaModFix amt="68000"/>
          </a:blip>
          <a:srcRect b="2561" l="0" r="0" t="2552"/>
          <a:stretch/>
        </p:blipFill>
        <p:spPr>
          <a:xfrm>
            <a:off x="429768" y="29382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2" name="Google Shape;3502;p201"/>
          <p:cNvPicPr preferRelativeResize="0"/>
          <p:nvPr/>
        </p:nvPicPr>
        <p:blipFill rotWithShape="1">
          <a:blip r:embed="rId6">
            <a:alphaModFix amt="68000"/>
          </a:blip>
          <a:srcRect b="2561" l="0" r="0" t="2552"/>
          <a:stretch/>
        </p:blipFill>
        <p:spPr>
          <a:xfrm>
            <a:off x="429768" y="33863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3" name="Google Shape;3503;p201"/>
          <p:cNvPicPr preferRelativeResize="0"/>
          <p:nvPr/>
        </p:nvPicPr>
        <p:blipFill rotWithShape="1">
          <a:blip r:embed="rId7">
            <a:alphaModFix amt="68000"/>
          </a:blip>
          <a:srcRect b="2561" l="0" r="0" t="2552"/>
          <a:stretch/>
        </p:blipFill>
        <p:spPr>
          <a:xfrm>
            <a:off x="429768" y="38056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4" name="Google Shape;3504;p201"/>
          <p:cNvPicPr preferRelativeResize="0"/>
          <p:nvPr/>
        </p:nvPicPr>
        <p:blipFill rotWithShape="1">
          <a:blip r:embed="rId8">
            <a:alphaModFix amt="68000"/>
          </a:blip>
          <a:srcRect b="2561" l="0" r="0" t="2552"/>
          <a:stretch/>
        </p:blipFill>
        <p:spPr>
          <a:xfrm>
            <a:off x="429768" y="425370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505" name="Google Shape;3505;p201"/>
          <p:cNvSpPr txBox="1"/>
          <p:nvPr>
            <p:ph idx="1" type="subTitle"/>
          </p:nvPr>
        </p:nvSpPr>
        <p:spPr>
          <a:xfrm>
            <a:off x="-16300" y="679950"/>
            <a:ext cx="4303800" cy="213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We’ll focus on a specific type of scripting known as </a:t>
            </a:r>
            <a:r>
              <a:rPr b="1" lang="en" sz="1600"/>
              <a:t>shell scripting.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Shell</a:t>
            </a:r>
            <a:r>
              <a:rPr lang="en" sz="1600"/>
              <a:t> is a terminal program that assists in the interaction between user and the terminal.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Several shells are available in the terminal, such as:</a:t>
            </a:r>
            <a:endParaRPr b="1">
              <a:solidFill>
                <a:srgbClr val="F3F3F3"/>
              </a:solidFill>
              <a:highlight>
                <a:srgbClr val="434343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06" name="Google Shape;3506;p201"/>
          <p:cNvSpPr/>
          <p:nvPr/>
        </p:nvSpPr>
        <p:spPr>
          <a:xfrm>
            <a:off x="1003775" y="2935275"/>
            <a:ext cx="2592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91425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Sh</a:t>
            </a:r>
            <a:endParaRPr sz="1800"/>
          </a:p>
        </p:txBody>
      </p:sp>
      <p:sp>
        <p:nvSpPr>
          <p:cNvPr id="3507" name="Google Shape;3507;p201"/>
          <p:cNvSpPr/>
          <p:nvPr/>
        </p:nvSpPr>
        <p:spPr>
          <a:xfrm>
            <a:off x="1003775" y="3373400"/>
            <a:ext cx="2592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91425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Bash</a:t>
            </a:r>
            <a:endParaRPr b="1" sz="1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>
            <a:alpha val="19550"/>
          </a:srgbClr>
        </a:solidFill>
      </p:bgPr>
    </p:bg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Scripting</a:t>
            </a:r>
            <a:endParaRPr/>
          </a:p>
        </p:txBody>
      </p:sp>
      <p:sp>
        <p:nvSpPr>
          <p:cNvPr id="3513" name="Google Shape;3513;p202"/>
          <p:cNvSpPr txBox="1"/>
          <p:nvPr>
            <p:ph idx="3" type="body"/>
          </p:nvPr>
        </p:nvSpPr>
        <p:spPr>
          <a:xfrm>
            <a:off x="175" y="767176"/>
            <a:ext cx="9144000" cy="1235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 example, you need</a:t>
            </a:r>
            <a:r>
              <a:rPr lang="en" sz="1600"/>
              <a:t> to clean up a directory that’s running low on space.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/>
              <a:t>For this</a:t>
            </a:r>
            <a:r>
              <a:rPr lang="en" sz="1600"/>
              <a:t> scenario, we can use a shell script called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diskcleanup.sh</a:t>
            </a:r>
            <a:r>
              <a:rPr lang="en" sz="1600"/>
              <a:t>. (The extension</a:t>
            </a:r>
            <a:r>
              <a:rPr b="1" lang="en" sz="1600"/>
              <a:t>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.sh</a:t>
            </a:r>
            <a:r>
              <a:rPr lang="en" sz="1600"/>
              <a:t> is required for executable scripts.)</a:t>
            </a:r>
            <a:endParaRPr sz="1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The script includes three commands:</a:t>
            </a:r>
            <a:r>
              <a:rPr lang="en" sz="1600">
                <a:solidFill>
                  <a:srgbClr val="24292E"/>
                </a:solidFill>
              </a:rPr>
              <a:t> </a:t>
            </a:r>
            <a:endParaRPr b="1" sz="1600">
              <a:solidFill>
                <a:schemeClr val="lt1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514" name="Google Shape;3514;p202"/>
          <p:cNvSpPr txBox="1"/>
          <p:nvPr>
            <p:ph idx="3" type="body"/>
          </p:nvPr>
        </p:nvSpPr>
        <p:spPr>
          <a:xfrm>
            <a:off x="175" y="4305438"/>
            <a:ext cx="9144000" cy="361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 sz="1600"/>
              <a:t>To execute the script, we run: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sh diskcleanup</a:t>
            </a:r>
            <a:r>
              <a:rPr b="1" lang="en" sz="1600"/>
              <a:t>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15" name="Google Shape;3515;p202"/>
          <p:cNvSpPr/>
          <p:nvPr/>
        </p:nvSpPr>
        <p:spPr>
          <a:xfrm>
            <a:off x="1249026" y="2156375"/>
            <a:ext cx="7649400" cy="539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6" name="Google Shape;3516;p202"/>
          <p:cNvGrpSpPr/>
          <p:nvPr/>
        </p:nvGrpSpPr>
        <p:grpSpPr>
          <a:xfrm>
            <a:off x="471567" y="2156350"/>
            <a:ext cx="674573" cy="539475"/>
            <a:chOff x="457200" y="1378813"/>
            <a:chExt cx="776889" cy="621300"/>
          </a:xfrm>
        </p:grpSpPr>
        <p:sp>
          <p:nvSpPr>
            <p:cNvPr id="3517" name="Google Shape;3517;p2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18" name="Google Shape;3518;p2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9" name="Google Shape;3519;p202"/>
          <p:cNvGrpSpPr/>
          <p:nvPr/>
        </p:nvGrpSpPr>
        <p:grpSpPr>
          <a:xfrm>
            <a:off x="471567" y="2818144"/>
            <a:ext cx="674573" cy="539475"/>
            <a:chOff x="457200" y="1378813"/>
            <a:chExt cx="776889" cy="621300"/>
          </a:xfrm>
        </p:grpSpPr>
        <p:sp>
          <p:nvSpPr>
            <p:cNvPr id="3520" name="Google Shape;3520;p2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21" name="Google Shape;3521;p2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2" name="Google Shape;3522;p202"/>
          <p:cNvGrpSpPr/>
          <p:nvPr/>
        </p:nvGrpSpPr>
        <p:grpSpPr>
          <a:xfrm>
            <a:off x="471567" y="3475782"/>
            <a:ext cx="674573" cy="539475"/>
            <a:chOff x="457200" y="1378813"/>
            <a:chExt cx="776889" cy="621300"/>
          </a:xfrm>
        </p:grpSpPr>
        <p:sp>
          <p:nvSpPr>
            <p:cNvPr id="3523" name="Google Shape;3523;p2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24" name="Google Shape;3524;p2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1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5" name="Google Shape;3525;p202"/>
          <p:cNvSpPr txBox="1"/>
          <p:nvPr>
            <p:ph idx="1" type="subTitle"/>
          </p:nvPr>
        </p:nvSpPr>
        <p:spPr>
          <a:xfrm>
            <a:off x="1249025" y="2173025"/>
            <a:ext cx="60831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cd log_director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y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26" name="Google Shape;3526;p202"/>
          <p:cNvSpPr/>
          <p:nvPr/>
        </p:nvSpPr>
        <p:spPr>
          <a:xfrm>
            <a:off x="1249026" y="2820254"/>
            <a:ext cx="7649400" cy="539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202"/>
          <p:cNvSpPr/>
          <p:nvPr/>
        </p:nvSpPr>
        <p:spPr>
          <a:xfrm>
            <a:off x="1249026" y="3475799"/>
            <a:ext cx="7649400" cy="539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202"/>
          <p:cNvSpPr txBox="1"/>
          <p:nvPr>
            <p:ph idx="2" type="subTitle"/>
          </p:nvPr>
        </p:nvSpPr>
        <p:spPr>
          <a:xfrm>
            <a:off x="1249025" y="2822341"/>
            <a:ext cx="60831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zip logs* logfiles.zip</a:t>
            </a:r>
            <a:endParaRPr b="1" sz="1600"/>
          </a:p>
        </p:txBody>
      </p:sp>
      <p:sp>
        <p:nvSpPr>
          <p:cNvPr id="3529" name="Google Shape;3529;p202"/>
          <p:cNvSpPr txBox="1"/>
          <p:nvPr>
            <p:ph idx="3" type="subTitle"/>
          </p:nvPr>
        </p:nvSpPr>
        <p:spPr>
          <a:xfrm>
            <a:off x="1257186" y="3477897"/>
            <a:ext cx="60831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mv logfiles.zip ./archive_directory</a:t>
            </a:r>
            <a:endParaRPr b="1" sz="1600"/>
          </a:p>
        </p:txBody>
      </p:sp>
      <p:sp>
        <p:nvSpPr>
          <p:cNvPr id="3530" name="Google Shape;3530;p20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203"/>
          <p:cNvSpPr txBox="1"/>
          <p:nvPr>
            <p:ph type="title"/>
          </p:nvPr>
        </p:nvSpPr>
        <p:spPr>
          <a:xfrm>
            <a:off x="2544050" y="1545675"/>
            <a:ext cx="5770200" cy="29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But wait: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To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add these commands to our script, we need to know how to write to a file.</a:t>
            </a:r>
            <a:r>
              <a:rPr lang="en" sz="3000"/>
              <a:t>  </a:t>
            </a:r>
            <a:endParaRPr sz="3000"/>
          </a:p>
        </p:txBody>
      </p:sp>
      <p:sp>
        <p:nvSpPr>
          <p:cNvPr id="3536" name="Google Shape;3536;p20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20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and Editing Files</a:t>
            </a:r>
            <a:endParaRPr/>
          </a:p>
        </p:txBody>
      </p:sp>
      <p:sp>
        <p:nvSpPr>
          <p:cNvPr id="3542" name="Google Shape;3542;p2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9B7C0">
            <a:alpha val="78770"/>
          </a:srgbClr>
        </a:solidFill>
      </p:bgPr>
    </p:bg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Editors</a:t>
            </a:r>
            <a:endParaRPr/>
          </a:p>
        </p:txBody>
      </p:sp>
      <p:sp>
        <p:nvSpPr>
          <p:cNvPr id="3548" name="Google Shape;3548;p2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(Source)</a:t>
            </a:r>
            <a:endParaRPr/>
          </a:p>
        </p:txBody>
      </p:sp>
      <p:sp>
        <p:nvSpPr>
          <p:cNvPr id="3549" name="Google Shape;3549;p20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3550" name="Google Shape;3550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375" y="150700"/>
            <a:ext cx="6527201" cy="55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1" name="Google Shape;3551;p205"/>
          <p:cNvSpPr txBox="1"/>
          <p:nvPr>
            <p:ph idx="1" type="subTitle"/>
          </p:nvPr>
        </p:nvSpPr>
        <p:spPr>
          <a:xfrm>
            <a:off x="2214025" y="1674063"/>
            <a:ext cx="5171100" cy="249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Text editors are command-line utilities that edit plain text.</a:t>
            </a:r>
            <a:endParaRPr sz="2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Security professionals can use text editors to build scripts, create documentation, etc.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Text Editors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2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are probably already familiar with text editors.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8" name="Google Shape;3558;p206"/>
          <p:cNvGrpSpPr/>
          <p:nvPr/>
        </p:nvGrpSpPr>
        <p:grpSpPr>
          <a:xfrm>
            <a:off x="454394" y="1401900"/>
            <a:ext cx="3521100" cy="416775"/>
            <a:chOff x="369025" y="1211375"/>
            <a:chExt cx="3521100" cy="416775"/>
          </a:xfrm>
        </p:grpSpPr>
        <p:sp>
          <p:nvSpPr>
            <p:cNvPr id="3559" name="Google Shape;3559;p206"/>
            <p:cNvSpPr/>
            <p:nvPr/>
          </p:nvSpPr>
          <p:spPr>
            <a:xfrm>
              <a:off x="369025" y="1215650"/>
              <a:ext cx="3521100" cy="412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06"/>
            <p:cNvSpPr txBox="1"/>
            <p:nvPr/>
          </p:nvSpPr>
          <p:spPr>
            <a:xfrm>
              <a:off x="704725" y="1211375"/>
              <a:ext cx="28497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Roboto"/>
                  <a:ea typeface="Roboto"/>
                  <a:cs typeface="Roboto"/>
                  <a:sym typeface="Roboto"/>
                </a:rPr>
                <a:t>Notepad </a:t>
              </a: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on Windows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61" name="Google Shape;3561;p206"/>
          <p:cNvGrpSpPr/>
          <p:nvPr/>
        </p:nvGrpSpPr>
        <p:grpSpPr>
          <a:xfrm>
            <a:off x="5054602" y="1401900"/>
            <a:ext cx="3521100" cy="416775"/>
            <a:chOff x="4881625" y="1211375"/>
            <a:chExt cx="3521100" cy="416775"/>
          </a:xfrm>
        </p:grpSpPr>
        <p:sp>
          <p:nvSpPr>
            <p:cNvPr id="3562" name="Google Shape;3562;p206"/>
            <p:cNvSpPr/>
            <p:nvPr/>
          </p:nvSpPr>
          <p:spPr>
            <a:xfrm>
              <a:off x="4881625" y="1215650"/>
              <a:ext cx="3521100" cy="412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06"/>
            <p:cNvSpPr txBox="1"/>
            <p:nvPr/>
          </p:nvSpPr>
          <p:spPr>
            <a:xfrm>
              <a:off x="5217325" y="1211375"/>
              <a:ext cx="28497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Roboto"/>
                  <a:ea typeface="Roboto"/>
                  <a:cs typeface="Roboto"/>
                  <a:sym typeface="Roboto"/>
                </a:rPr>
                <a:t>Text Edit </a:t>
              </a: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on Mac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64" name="Google Shape;3564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150" y="1401900"/>
            <a:ext cx="827450" cy="28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661" y="2064025"/>
            <a:ext cx="2268975" cy="22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6" name="Google Shape;3566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950" y="18946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7" name="Google Shape;3567;p20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207"/>
          <p:cNvSpPr/>
          <p:nvPr/>
        </p:nvSpPr>
        <p:spPr>
          <a:xfrm>
            <a:off x="200725" y="1189125"/>
            <a:ext cx="2322600" cy="35754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Editors</a:t>
            </a:r>
            <a:endParaRPr/>
          </a:p>
        </p:txBody>
      </p:sp>
      <p:sp>
        <p:nvSpPr>
          <p:cNvPr id="3574" name="Google Shape;3574;p2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text editors available within terminal are: nano, vi, vim, and emacs. </a:t>
            </a:r>
            <a:endParaRPr/>
          </a:p>
        </p:txBody>
      </p:sp>
      <p:grpSp>
        <p:nvGrpSpPr>
          <p:cNvPr id="3575" name="Google Shape;3575;p207"/>
          <p:cNvGrpSpPr/>
          <p:nvPr/>
        </p:nvGrpSpPr>
        <p:grpSpPr>
          <a:xfrm>
            <a:off x="454392" y="1401900"/>
            <a:ext cx="1753508" cy="416775"/>
            <a:chOff x="369025" y="1211375"/>
            <a:chExt cx="3521100" cy="416775"/>
          </a:xfrm>
        </p:grpSpPr>
        <p:sp>
          <p:nvSpPr>
            <p:cNvPr id="3576" name="Google Shape;3576;p207"/>
            <p:cNvSpPr/>
            <p:nvPr/>
          </p:nvSpPr>
          <p:spPr>
            <a:xfrm>
              <a:off x="369025" y="1215650"/>
              <a:ext cx="3521100" cy="412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07"/>
            <p:cNvSpPr txBox="1"/>
            <p:nvPr/>
          </p:nvSpPr>
          <p:spPr>
            <a:xfrm>
              <a:off x="704725" y="1211375"/>
              <a:ext cx="28497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Roboto"/>
                  <a:ea typeface="Roboto"/>
                  <a:cs typeface="Roboto"/>
                  <a:sym typeface="Roboto"/>
                </a:rPr>
                <a:t>n</a:t>
              </a:r>
              <a:r>
                <a:rPr b="1" lang="en" sz="2000">
                  <a:latin typeface="Roboto"/>
                  <a:ea typeface="Roboto"/>
                  <a:cs typeface="Roboto"/>
                  <a:sym typeface="Roboto"/>
                </a:rPr>
                <a:t>ano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78" name="Google Shape;3578;p207"/>
          <p:cNvGrpSpPr/>
          <p:nvPr/>
        </p:nvGrpSpPr>
        <p:grpSpPr>
          <a:xfrm>
            <a:off x="2748617" y="1401900"/>
            <a:ext cx="1753508" cy="416775"/>
            <a:chOff x="369025" y="1211375"/>
            <a:chExt cx="3521100" cy="416775"/>
          </a:xfrm>
        </p:grpSpPr>
        <p:sp>
          <p:nvSpPr>
            <p:cNvPr id="3579" name="Google Shape;3579;p207"/>
            <p:cNvSpPr/>
            <p:nvPr/>
          </p:nvSpPr>
          <p:spPr>
            <a:xfrm>
              <a:off x="369025" y="1215650"/>
              <a:ext cx="3521100" cy="412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07"/>
            <p:cNvSpPr txBox="1"/>
            <p:nvPr/>
          </p:nvSpPr>
          <p:spPr>
            <a:xfrm>
              <a:off x="704725" y="1211375"/>
              <a:ext cx="28497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Roboto"/>
                  <a:ea typeface="Roboto"/>
                  <a:cs typeface="Roboto"/>
                  <a:sym typeface="Roboto"/>
                </a:rPr>
                <a:t>vi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81" name="Google Shape;3581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725" y="1401900"/>
            <a:ext cx="827450" cy="2848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2" name="Google Shape;3582;p207"/>
          <p:cNvGrpSpPr/>
          <p:nvPr/>
        </p:nvGrpSpPr>
        <p:grpSpPr>
          <a:xfrm>
            <a:off x="4880617" y="1401900"/>
            <a:ext cx="1753508" cy="416775"/>
            <a:chOff x="369025" y="1211375"/>
            <a:chExt cx="3521100" cy="416775"/>
          </a:xfrm>
        </p:grpSpPr>
        <p:sp>
          <p:nvSpPr>
            <p:cNvPr id="3583" name="Google Shape;3583;p207"/>
            <p:cNvSpPr/>
            <p:nvPr/>
          </p:nvSpPr>
          <p:spPr>
            <a:xfrm>
              <a:off x="369025" y="1215650"/>
              <a:ext cx="3521100" cy="412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07"/>
            <p:cNvSpPr txBox="1"/>
            <p:nvPr/>
          </p:nvSpPr>
          <p:spPr>
            <a:xfrm>
              <a:off x="704725" y="1211375"/>
              <a:ext cx="28497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Roboto"/>
                  <a:ea typeface="Roboto"/>
                  <a:cs typeface="Roboto"/>
                  <a:sym typeface="Roboto"/>
                </a:rPr>
                <a:t>vim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85" name="Google Shape;358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725" y="1401900"/>
            <a:ext cx="827450" cy="2848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6" name="Google Shape;3586;p207"/>
          <p:cNvGrpSpPr/>
          <p:nvPr/>
        </p:nvGrpSpPr>
        <p:grpSpPr>
          <a:xfrm>
            <a:off x="7126767" y="1401900"/>
            <a:ext cx="1753508" cy="416775"/>
            <a:chOff x="369025" y="1211375"/>
            <a:chExt cx="3521100" cy="416775"/>
          </a:xfrm>
        </p:grpSpPr>
        <p:sp>
          <p:nvSpPr>
            <p:cNvPr id="3587" name="Google Shape;3587;p207"/>
            <p:cNvSpPr/>
            <p:nvPr/>
          </p:nvSpPr>
          <p:spPr>
            <a:xfrm>
              <a:off x="369025" y="1215650"/>
              <a:ext cx="3521100" cy="412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07"/>
            <p:cNvSpPr txBox="1"/>
            <p:nvPr/>
          </p:nvSpPr>
          <p:spPr>
            <a:xfrm>
              <a:off x="704725" y="1211375"/>
              <a:ext cx="28497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Roboto"/>
                  <a:ea typeface="Roboto"/>
                  <a:cs typeface="Roboto"/>
                  <a:sym typeface="Roboto"/>
                </a:rPr>
                <a:t>emacs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89" name="Google Shape;3589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00" y="2246475"/>
            <a:ext cx="2042450" cy="11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p207"/>
          <p:cNvSpPr/>
          <p:nvPr/>
        </p:nvSpPr>
        <p:spPr>
          <a:xfrm rot="-5400000">
            <a:off x="736396" y="3500500"/>
            <a:ext cx="1189500" cy="13380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207"/>
          <p:cNvSpPr txBox="1"/>
          <p:nvPr>
            <p:ph idx="1" type="subTitle"/>
          </p:nvPr>
        </p:nvSpPr>
        <p:spPr>
          <a:xfrm>
            <a:off x="662146" y="3907522"/>
            <a:ext cx="1338000" cy="7515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Today, </a:t>
            </a:r>
            <a:br>
              <a:rPr lang="en" sz="1600"/>
            </a:br>
            <a:r>
              <a:rPr lang="en" sz="1600"/>
              <a:t>we’ll focus</a:t>
            </a:r>
            <a:br>
              <a:rPr lang="en" sz="1600"/>
            </a:br>
            <a:r>
              <a:rPr lang="en" sz="1600"/>
              <a:t>on </a:t>
            </a:r>
            <a:r>
              <a:rPr b="1" lang="en" sz="1600"/>
              <a:t>nano</a:t>
            </a:r>
            <a:r>
              <a:rPr lang="en" sz="1600"/>
              <a:t>. </a:t>
            </a:r>
            <a:endParaRPr sz="1600"/>
          </a:p>
        </p:txBody>
      </p:sp>
      <p:pic>
        <p:nvPicPr>
          <p:cNvPr id="3592" name="Google Shape;3592;p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6150" y="2242300"/>
            <a:ext cx="1418450" cy="14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725" y="2248850"/>
            <a:ext cx="1457301" cy="145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p2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7801" y="2165825"/>
            <a:ext cx="1571425" cy="15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p20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9B7C0">
            <a:alpha val="78770"/>
          </a:srgbClr>
        </a:solidFill>
      </p:bgPr>
    </p:bg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p2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1" name="Google Shape;3601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225" y="286425"/>
            <a:ext cx="8129551" cy="457065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3602" name="Google Shape;3602;p208"/>
          <p:cNvSpPr/>
          <p:nvPr/>
        </p:nvSpPr>
        <p:spPr>
          <a:xfrm>
            <a:off x="1301850" y="1054050"/>
            <a:ext cx="6540300" cy="30354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457200" spcFirstLastPara="1" rIns="91425" wrap="square" tIns="0">
            <a:noAutofit/>
          </a:bodyPr>
          <a:lstStyle/>
          <a:p>
            <a:pPr indent="0" lvl="0" marL="274320" marR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In</a:t>
            </a:r>
            <a:r>
              <a:rPr lang="en" sz="2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the next demo, we will use </a:t>
            </a:r>
            <a:r>
              <a:rPr b="1" lang="en" sz="2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 sz="2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 sz="2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to create a simple shell script that contains the two following commands: </a:t>
            </a:r>
            <a:endParaRPr sz="2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27432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43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m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kdir new_directory</a:t>
            </a:r>
            <a:endParaRPr sz="24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27432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d new_directory</a:t>
            </a:r>
            <a:endParaRPr sz="24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603" name="Google Shape;3603;p2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20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Shell Script Review</a:t>
            </a:r>
            <a:endParaRPr/>
          </a:p>
        </p:txBody>
      </p:sp>
      <p:sp>
        <p:nvSpPr>
          <p:cNvPr id="3609" name="Google Shape;3609;p20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3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Google Shape;3614;p21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615" name="Google Shape;3615;p210"/>
          <p:cNvSpPr txBox="1"/>
          <p:nvPr>
            <p:ph idx="2" type="title"/>
          </p:nvPr>
        </p:nvSpPr>
        <p:spPr>
          <a:xfrm>
            <a:off x="273900" y="842475"/>
            <a:ext cx="8293200" cy="29646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My First Shell Script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You 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contin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ue in your role as security analyst at Wonka. Y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our manager needs help creating a simple shell script to automate the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tasks you did today on your log file. This shell script will be provided to other security analysts so they can easily complete the same tasks.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are tasked with using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/>
              <a:t>to create a shell script with the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solidFill>
                  <a:srgbClr val="24292E"/>
                </a:solidFill>
              </a:rPr>
              <a:t>and 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600">
                <a:solidFill>
                  <a:srgbClr val="24292E"/>
                </a:solidFill>
              </a:rPr>
              <a:t> commands to analyze a log file.</a:t>
            </a:r>
            <a:endParaRPr sz="16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6" name="Google Shape;3616;p2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2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2EDFF"/>
        </a:solidFill>
      </p:bgPr>
    </p:bg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p2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Review: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My First Shell Script</a:t>
            </a:r>
            <a:r>
              <a:rPr lang="en"/>
              <a:t> </a:t>
            </a:r>
            <a:endParaRPr/>
          </a:p>
        </p:txBody>
      </p:sp>
      <p:sp>
        <p:nvSpPr>
          <p:cNvPr id="3627" name="Google Shape;3627;p2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Completing this activity required the following steps:</a:t>
            </a:r>
            <a:endParaRPr/>
          </a:p>
        </p:txBody>
      </p:sp>
      <p:sp>
        <p:nvSpPr>
          <p:cNvPr id="3628" name="Google Shape;3628;p212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 sz="1800"/>
              <a:t> to create a shell script.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Place the </a:t>
            </a:r>
            <a:r>
              <a:rPr lang="en" sz="1800">
                <a:solidFill>
                  <a:schemeClr val="dk1"/>
                </a:solidFill>
              </a:rPr>
              <a:t>previously written</a:t>
            </a:r>
            <a:r>
              <a:rPr lang="en" sz="1800"/>
              <a:t>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800"/>
              <a:t> and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/>
              <a:t> commands i</a:t>
            </a:r>
            <a:r>
              <a:rPr lang="en" sz="1800">
                <a:solidFill>
                  <a:schemeClr val="dk1"/>
                </a:solidFill>
              </a:rPr>
              <a:t>nside the shell script 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/>
              <a:t>Execute the shell script to confirm the results work as</a:t>
            </a:r>
            <a:r>
              <a:rPr lang="en" sz="1800">
                <a:solidFill>
                  <a:schemeClr val="dk1"/>
                </a:solidFill>
              </a:rPr>
              <a:t> expected.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29" name="Google Shape;3629;p2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p21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Arguments</a:t>
            </a:r>
            <a:endParaRPr/>
          </a:p>
        </p:txBody>
      </p:sp>
      <p:sp>
        <p:nvSpPr>
          <p:cNvPr id="3635" name="Google Shape;3635;p2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5E0D9"/>
            </a:gs>
            <a:gs pos="100000">
              <a:srgbClr val="A19E9E">
                <a:alpha val="51764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214"/>
          <p:cNvSpPr txBox="1"/>
          <p:nvPr>
            <p:ph idx="3" type="body"/>
          </p:nvPr>
        </p:nvSpPr>
        <p:spPr>
          <a:xfrm>
            <a:off x="175" y="1284250"/>
            <a:ext cx="9144000" cy="1745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</a:rPr>
              <a:t>For example:</a:t>
            </a:r>
            <a:r>
              <a:rPr lang="en" sz="1800">
                <a:solidFill>
                  <a:srgbClr val="24292E"/>
                </a:solidFill>
              </a:rPr>
              <a:t> 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A security analyst may need to run the cleanup shell script, but only need it to zip up </a:t>
            </a:r>
            <a:br>
              <a:rPr lang="en" sz="1600">
                <a:solidFill>
                  <a:srgbClr val="24292E"/>
                </a:solidFill>
              </a:rPr>
            </a:br>
            <a:r>
              <a:rPr lang="en" sz="1600">
                <a:solidFill>
                  <a:srgbClr val="24292E"/>
                </a:solidFill>
              </a:rPr>
              <a:t>a certain date.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>
                <a:solidFill>
                  <a:srgbClr val="24292E"/>
                </a:solidFill>
              </a:rPr>
              <a:t>We need to zip up files named 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600"/>
              <a:buChar char="●"/>
            </a:pPr>
            <a:r>
              <a:rPr lang="en" sz="1600">
                <a:solidFill>
                  <a:srgbClr val="24292E"/>
                </a:solidFill>
              </a:rPr>
              <a:t>We need change one command in the script:</a:t>
            </a:r>
            <a:endParaRPr sz="1600">
              <a:solidFill>
                <a:srgbClr val="24292E"/>
              </a:solidFill>
            </a:endParaRPr>
          </a:p>
        </p:txBody>
      </p:sp>
      <p:sp>
        <p:nvSpPr>
          <p:cNvPr id="3641" name="Google Shape;3641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2" name="Google Shape;3642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Arguments</a:t>
            </a:r>
            <a:endParaRPr/>
          </a:p>
        </p:txBody>
      </p:sp>
      <p:sp>
        <p:nvSpPr>
          <p:cNvPr id="3643" name="Google Shape;3643;p2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</a:t>
            </a:r>
            <a:r>
              <a:rPr lang="en"/>
              <a:t> we’ll need to change only a single value in a script. </a:t>
            </a:r>
            <a:endParaRPr/>
          </a:p>
        </p:txBody>
      </p:sp>
      <p:cxnSp>
        <p:nvCxnSpPr>
          <p:cNvPr id="3644" name="Google Shape;3644;p2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5" name="Google Shape;3645;p214"/>
          <p:cNvSpPr txBox="1"/>
          <p:nvPr>
            <p:ph idx="3" type="body"/>
          </p:nvPr>
        </p:nvSpPr>
        <p:spPr>
          <a:xfrm>
            <a:off x="175" y="4312525"/>
            <a:ext cx="9144000" cy="415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 sz="1600">
                <a:solidFill>
                  <a:srgbClr val="24292E"/>
                </a:solidFill>
              </a:rPr>
              <a:t>Rather than manually editing the script each time it’s run, we can add passing arguments.</a:t>
            </a:r>
            <a:endParaRPr b="1" sz="1600">
              <a:solidFill>
                <a:srgbClr val="24292E"/>
              </a:solidFill>
            </a:endParaRPr>
          </a:p>
        </p:txBody>
      </p:sp>
      <p:sp>
        <p:nvSpPr>
          <p:cNvPr id="3646" name="Google Shape;3646;p214"/>
          <p:cNvSpPr/>
          <p:nvPr/>
        </p:nvSpPr>
        <p:spPr>
          <a:xfrm>
            <a:off x="468750" y="3106150"/>
            <a:ext cx="1189500" cy="9876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214"/>
          <p:cNvSpPr txBox="1"/>
          <p:nvPr>
            <p:ph idx="1" type="subTitle"/>
          </p:nvPr>
        </p:nvSpPr>
        <p:spPr>
          <a:xfrm>
            <a:off x="468750" y="3445600"/>
            <a:ext cx="1012800" cy="308700"/>
          </a:xfrm>
          <a:prstGeom prst="rect">
            <a:avLst/>
          </a:prstGeom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From</a:t>
            </a:r>
            <a:endParaRPr b="1" sz="1400"/>
          </a:p>
        </p:txBody>
      </p:sp>
      <p:sp>
        <p:nvSpPr>
          <p:cNvPr id="3648" name="Google Shape;3648;p214"/>
          <p:cNvSpPr txBox="1"/>
          <p:nvPr>
            <p:ph idx="1" type="subTitle"/>
          </p:nvPr>
        </p:nvSpPr>
        <p:spPr>
          <a:xfrm>
            <a:off x="1740000" y="3417550"/>
            <a:ext cx="2542200" cy="364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zip logs* logfiles.zip</a:t>
            </a:r>
            <a:endParaRPr sz="1600">
              <a:solidFill>
                <a:srgbClr val="4CFF41"/>
              </a:solidFill>
            </a:endParaRPr>
          </a:p>
        </p:txBody>
      </p:sp>
      <p:sp>
        <p:nvSpPr>
          <p:cNvPr id="3649" name="Google Shape;3649;p214"/>
          <p:cNvSpPr/>
          <p:nvPr/>
        </p:nvSpPr>
        <p:spPr>
          <a:xfrm>
            <a:off x="4502275" y="3106150"/>
            <a:ext cx="1189500" cy="9876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214"/>
          <p:cNvSpPr txBox="1"/>
          <p:nvPr>
            <p:ph idx="1" type="subTitle"/>
          </p:nvPr>
        </p:nvSpPr>
        <p:spPr>
          <a:xfrm>
            <a:off x="4502275" y="3445600"/>
            <a:ext cx="1012800" cy="308700"/>
          </a:xfrm>
          <a:prstGeom prst="rect">
            <a:avLst/>
          </a:prstGeom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</a:t>
            </a:r>
            <a:endParaRPr b="1" sz="1400"/>
          </a:p>
        </p:txBody>
      </p:sp>
      <p:sp>
        <p:nvSpPr>
          <p:cNvPr id="3651" name="Google Shape;3651;p214"/>
          <p:cNvSpPr txBox="1"/>
          <p:nvPr>
            <p:ph idx="1" type="subTitle"/>
          </p:nvPr>
        </p:nvSpPr>
        <p:spPr>
          <a:xfrm>
            <a:off x="5773525" y="3417550"/>
            <a:ext cx="2790600" cy="364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 sz="16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zip logs0519 logfiles.zip</a:t>
            </a:r>
            <a:endParaRPr b="1" sz="1600">
              <a:solidFill>
                <a:srgbClr val="4CFF41"/>
              </a:solidFill>
            </a:endParaRPr>
          </a:p>
        </p:txBody>
      </p:sp>
      <p:sp>
        <p:nvSpPr>
          <p:cNvPr id="3652" name="Google Shape;3652;p214"/>
          <p:cNvSpPr txBox="1"/>
          <p:nvPr>
            <p:ph idx="1" type="subTitle"/>
          </p:nvPr>
        </p:nvSpPr>
        <p:spPr>
          <a:xfrm>
            <a:off x="3676425" y="2259763"/>
            <a:ext cx="1189500" cy="364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 sz="16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logs0519</a:t>
            </a:r>
            <a:endParaRPr b="1" sz="1600">
              <a:solidFill>
                <a:srgbClr val="4CFF4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5E0D9"/>
            </a:gs>
            <a:gs pos="100000">
              <a:srgbClr val="A19E9E">
                <a:alpha val="51764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56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215"/>
          <p:cNvSpPr txBox="1"/>
          <p:nvPr>
            <p:ph idx="3" type="body"/>
          </p:nvPr>
        </p:nvSpPr>
        <p:spPr>
          <a:xfrm>
            <a:off x="949413" y="2188325"/>
            <a:ext cx="31632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We could run:</a:t>
            </a:r>
            <a:endParaRPr sz="1600">
              <a:solidFill>
                <a:srgbClr val="24292E"/>
              </a:solidFill>
            </a:endParaRPr>
          </a:p>
        </p:txBody>
      </p:sp>
      <p:sp>
        <p:nvSpPr>
          <p:cNvPr id="3658" name="Google Shape;3658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9" name="Google Shape;3659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 Single Argument</a:t>
            </a:r>
            <a:endParaRPr/>
          </a:p>
        </p:txBody>
      </p:sp>
      <p:sp>
        <p:nvSpPr>
          <p:cNvPr id="3660" name="Google Shape;3660;p215"/>
          <p:cNvSpPr txBox="1"/>
          <p:nvPr>
            <p:ph idx="1" type="subTitle"/>
          </p:nvPr>
        </p:nvSpPr>
        <p:spPr>
          <a:xfrm>
            <a:off x="0" y="675975"/>
            <a:ext cx="9144000" cy="59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a script is run, you can add an argument by placing it after the script name.</a:t>
            </a:r>
            <a:endParaRPr b="1"/>
          </a:p>
        </p:txBody>
      </p:sp>
      <p:cxnSp>
        <p:nvCxnSpPr>
          <p:cNvPr id="3661" name="Google Shape;3661;p2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2" name="Google Shape;3662;p215"/>
          <p:cNvSpPr txBox="1"/>
          <p:nvPr>
            <p:ph idx="3" type="body"/>
          </p:nvPr>
        </p:nvSpPr>
        <p:spPr>
          <a:xfrm>
            <a:off x="5031388" y="2188325"/>
            <a:ext cx="3163200" cy="343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The syntax is:  </a:t>
            </a:r>
            <a:endParaRPr sz="1600">
              <a:solidFill>
                <a:srgbClr val="24292E"/>
              </a:solidFill>
            </a:endParaRPr>
          </a:p>
        </p:txBody>
      </p:sp>
      <p:sp>
        <p:nvSpPr>
          <p:cNvPr id="3663" name="Google Shape;3663;p215"/>
          <p:cNvSpPr txBox="1"/>
          <p:nvPr>
            <p:ph idx="1" type="subTitle"/>
          </p:nvPr>
        </p:nvSpPr>
        <p:spPr>
          <a:xfrm>
            <a:off x="949413" y="2594688"/>
            <a:ext cx="31632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sh diskcleanup.sh 0519</a:t>
            </a:r>
            <a:endParaRPr b="1">
              <a:solidFill>
                <a:srgbClr val="4CFF41"/>
              </a:solidFill>
            </a:endParaRPr>
          </a:p>
        </p:txBody>
      </p:sp>
      <p:sp>
        <p:nvSpPr>
          <p:cNvPr id="3664" name="Google Shape;3664;p215"/>
          <p:cNvSpPr txBox="1"/>
          <p:nvPr>
            <p:ph idx="1" type="subTitle"/>
          </p:nvPr>
        </p:nvSpPr>
        <p:spPr>
          <a:xfrm>
            <a:off x="5031388" y="2594688"/>
            <a:ext cx="31632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sh shellscript Argument1</a:t>
            </a:r>
            <a:endParaRPr b="1">
              <a:solidFill>
                <a:srgbClr val="4CFF41"/>
              </a:solidFill>
            </a:endParaRPr>
          </a:p>
        </p:txBody>
      </p:sp>
      <p:sp>
        <p:nvSpPr>
          <p:cNvPr id="3665" name="Google Shape;3665;p215"/>
          <p:cNvSpPr txBox="1"/>
          <p:nvPr/>
        </p:nvSpPr>
        <p:spPr>
          <a:xfrm>
            <a:off x="0" y="1297356"/>
            <a:ext cx="88818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previous example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16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Terminal Warm-Up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1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5E0D9"/>
            </a:gs>
            <a:gs pos="100000">
              <a:srgbClr val="A19E9E">
                <a:alpha val="51764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1" name="Google Shape;3671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 Single Argument</a:t>
            </a:r>
            <a:endParaRPr/>
          </a:p>
        </p:txBody>
      </p:sp>
      <p:sp>
        <p:nvSpPr>
          <p:cNvPr id="3672" name="Google Shape;3672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pass the </a:t>
            </a:r>
            <a:r>
              <a:rPr lang="en">
                <a:highlight>
                  <a:srgbClr val="000000"/>
                </a:highlight>
              </a:rPr>
              <a:t> </a:t>
            </a:r>
            <a:r>
              <a:rPr b="1" lang="en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0519</a:t>
            </a:r>
            <a:r>
              <a:rPr lang="en">
                <a:solidFill>
                  <a:schemeClr val="dk1"/>
                </a:solidFill>
                <a:highlight>
                  <a:schemeClr val="dk1"/>
                </a:highlight>
              </a:rPr>
              <a:t> </a:t>
            </a:r>
            <a:r>
              <a:rPr lang="en"/>
              <a:t> into the script, we have to add a </a:t>
            </a:r>
            <a:r>
              <a:rPr lang="en">
                <a:solidFill>
                  <a:srgbClr val="00FF00"/>
                </a:solidFill>
                <a:highlight>
                  <a:srgbClr val="000000"/>
                </a:highlight>
              </a:rPr>
              <a:t> </a:t>
            </a:r>
            <a:r>
              <a:rPr b="1" lang="en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$1</a:t>
            </a:r>
            <a:r>
              <a:rPr lang="en">
                <a:solidFill>
                  <a:srgbClr val="4CFF41"/>
                </a:solidFill>
                <a:highlight>
                  <a:srgbClr val="000000"/>
                </a:highlight>
              </a:rPr>
              <a:t> </a:t>
            </a:r>
            <a:r>
              <a:rPr lang="en"/>
              <a:t> indicating where the first argument, </a:t>
            </a:r>
            <a:r>
              <a:rPr lang="en">
                <a:solidFill>
                  <a:schemeClr val="dk1"/>
                </a:solidFill>
                <a:highlight>
                  <a:schemeClr val="dk1"/>
                </a:highlight>
              </a:rPr>
              <a:t> </a:t>
            </a:r>
            <a:r>
              <a:rPr b="1" lang="en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0519</a:t>
            </a:r>
            <a:r>
              <a:rPr lang="en">
                <a:solidFill>
                  <a:schemeClr val="dk1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/>
              <a:t>will be passed.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We change:</a:t>
            </a:r>
            <a:endParaRPr b="1"/>
          </a:p>
        </p:txBody>
      </p:sp>
      <p:cxnSp>
        <p:nvCxnSpPr>
          <p:cNvPr id="3673" name="Google Shape;3673;p2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4" name="Google Shape;3674;p216"/>
          <p:cNvSpPr txBox="1"/>
          <p:nvPr>
            <p:ph idx="1" type="subTitle"/>
          </p:nvPr>
        </p:nvSpPr>
        <p:spPr>
          <a:xfrm>
            <a:off x="468750" y="2183375"/>
            <a:ext cx="31632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zip logs* logfiles.zip</a:t>
            </a:r>
            <a:endParaRPr b="1">
              <a:solidFill>
                <a:srgbClr val="4CFF41"/>
              </a:solidFill>
            </a:endParaRPr>
          </a:p>
        </p:txBody>
      </p:sp>
      <p:sp>
        <p:nvSpPr>
          <p:cNvPr id="3675" name="Google Shape;3675;p216"/>
          <p:cNvSpPr txBox="1"/>
          <p:nvPr>
            <p:ph idx="1" type="subTitle"/>
          </p:nvPr>
        </p:nvSpPr>
        <p:spPr>
          <a:xfrm>
            <a:off x="5147450" y="2183375"/>
            <a:ext cx="31632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zip logs</a:t>
            </a: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$1 </a:t>
            </a:r>
            <a:r>
              <a:rPr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logfiles.zip</a:t>
            </a:r>
            <a:endParaRPr>
              <a:solidFill>
                <a:srgbClr val="4CFF41"/>
              </a:solidFill>
            </a:endParaRPr>
          </a:p>
        </p:txBody>
      </p:sp>
      <p:sp>
        <p:nvSpPr>
          <p:cNvPr id="3676" name="Google Shape;3676;p216"/>
          <p:cNvSpPr/>
          <p:nvPr/>
        </p:nvSpPr>
        <p:spPr>
          <a:xfrm>
            <a:off x="3794950" y="1891475"/>
            <a:ext cx="1189500" cy="9876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216"/>
          <p:cNvSpPr txBox="1"/>
          <p:nvPr>
            <p:ph idx="1" type="subTitle"/>
          </p:nvPr>
        </p:nvSpPr>
        <p:spPr>
          <a:xfrm>
            <a:off x="3794950" y="2230925"/>
            <a:ext cx="1012800" cy="308700"/>
          </a:xfrm>
          <a:prstGeom prst="rect">
            <a:avLst/>
          </a:prstGeom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</a:t>
            </a:r>
            <a:endParaRPr b="1" sz="1400"/>
          </a:p>
        </p:txBody>
      </p:sp>
      <p:sp>
        <p:nvSpPr>
          <p:cNvPr id="3678" name="Google Shape;3678;p216"/>
          <p:cNvSpPr txBox="1"/>
          <p:nvPr>
            <p:ph idx="1" type="subTitle"/>
          </p:nvPr>
        </p:nvSpPr>
        <p:spPr>
          <a:xfrm>
            <a:off x="0" y="3236838"/>
            <a:ext cx="7959600" cy="3648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When the script </a:t>
            </a:r>
            <a:r>
              <a:rPr b="1" lang="en">
                <a:solidFill>
                  <a:schemeClr val="dk1"/>
                </a:solidFill>
              </a:rPr>
              <a:t>is run, the command will be changed: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79" name="Google Shape;3679;p216"/>
          <p:cNvSpPr txBox="1"/>
          <p:nvPr>
            <p:ph idx="1" type="subTitle"/>
          </p:nvPr>
        </p:nvSpPr>
        <p:spPr>
          <a:xfrm>
            <a:off x="468750" y="3964163"/>
            <a:ext cx="31632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sh diskcleanup.sh 0519</a:t>
            </a:r>
            <a:endParaRPr b="1">
              <a:solidFill>
                <a:srgbClr val="4CFF41"/>
              </a:solidFill>
            </a:endParaRPr>
          </a:p>
        </p:txBody>
      </p:sp>
      <p:sp>
        <p:nvSpPr>
          <p:cNvPr id="3680" name="Google Shape;3680;p216"/>
          <p:cNvSpPr txBox="1"/>
          <p:nvPr>
            <p:ph idx="1" type="subTitle"/>
          </p:nvPr>
        </p:nvSpPr>
        <p:spPr>
          <a:xfrm>
            <a:off x="5147450" y="3964163"/>
            <a:ext cx="31632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zip logs0519 logfiles.zip</a:t>
            </a:r>
            <a:endParaRPr b="1">
              <a:solidFill>
                <a:srgbClr val="4CFF41"/>
              </a:solidFill>
            </a:endParaRPr>
          </a:p>
        </p:txBody>
      </p:sp>
      <p:sp>
        <p:nvSpPr>
          <p:cNvPr id="3681" name="Google Shape;3681;p216"/>
          <p:cNvSpPr/>
          <p:nvPr/>
        </p:nvSpPr>
        <p:spPr>
          <a:xfrm>
            <a:off x="3794950" y="3707000"/>
            <a:ext cx="1189500" cy="9876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will run</a:t>
            </a:r>
            <a:endParaRPr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5E0D9"/>
            </a:gs>
            <a:gs pos="100000">
              <a:srgbClr val="A19E9E">
                <a:alpha val="51764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7" name="Google Shape;3687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</a:t>
            </a:r>
            <a:r>
              <a:rPr lang="en"/>
              <a:t>Multiple</a:t>
            </a:r>
            <a:r>
              <a:rPr lang="en"/>
              <a:t> Arguments</a:t>
            </a:r>
            <a:endParaRPr/>
          </a:p>
        </p:txBody>
      </p:sp>
      <p:sp>
        <p:nvSpPr>
          <p:cNvPr id="3688" name="Google Shape;3688;p2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arguments can be added with the following syntax:</a:t>
            </a:r>
            <a:endParaRPr b="1"/>
          </a:p>
        </p:txBody>
      </p:sp>
      <p:cxnSp>
        <p:nvCxnSpPr>
          <p:cNvPr id="3689" name="Google Shape;3689;p2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0" name="Google Shape;3690;p217"/>
          <p:cNvSpPr txBox="1"/>
          <p:nvPr>
            <p:ph idx="1" type="subTitle"/>
          </p:nvPr>
        </p:nvSpPr>
        <p:spPr>
          <a:xfrm>
            <a:off x="1609325" y="1268113"/>
            <a:ext cx="59256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sh shellscript Argument1 Argument2 Argument3</a:t>
            </a:r>
            <a:endParaRPr b="1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691" name="Google Shape;3691;p217"/>
          <p:cNvSpPr txBox="1"/>
          <p:nvPr>
            <p:ph idx="1" type="subTitle"/>
          </p:nvPr>
        </p:nvSpPr>
        <p:spPr>
          <a:xfrm>
            <a:off x="0" y="1899238"/>
            <a:ext cx="7959600" cy="3648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For example: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2" name="Google Shape;3692;p217"/>
          <p:cNvSpPr txBox="1"/>
          <p:nvPr>
            <p:ph idx="1" type="subTitle"/>
          </p:nvPr>
        </p:nvSpPr>
        <p:spPr>
          <a:xfrm>
            <a:off x="1609325" y="2370875"/>
            <a:ext cx="59256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sh sh diskcleanup.sh 0519 backupfolder</a:t>
            </a:r>
            <a:endParaRPr b="1">
              <a:solidFill>
                <a:srgbClr val="4CFF41"/>
              </a:solidFill>
            </a:endParaRPr>
          </a:p>
        </p:txBody>
      </p:sp>
      <p:sp>
        <p:nvSpPr>
          <p:cNvPr id="3693" name="Google Shape;3693;p217"/>
          <p:cNvSpPr txBox="1"/>
          <p:nvPr>
            <p:ph idx="1" type="subTitle"/>
          </p:nvPr>
        </p:nvSpPr>
        <p:spPr>
          <a:xfrm>
            <a:off x="0" y="30371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Within the </a:t>
            </a:r>
            <a:r>
              <a:rPr lang="en"/>
              <a:t>script</a:t>
            </a:r>
            <a:r>
              <a:rPr lang="en"/>
              <a:t>, the arguments are represented by:</a:t>
            </a:r>
            <a:endParaRPr b="1"/>
          </a:p>
        </p:txBody>
      </p:sp>
      <p:sp>
        <p:nvSpPr>
          <p:cNvPr id="3694" name="Google Shape;3694;p217"/>
          <p:cNvSpPr txBox="1"/>
          <p:nvPr>
            <p:ph idx="1" type="subTitle"/>
          </p:nvPr>
        </p:nvSpPr>
        <p:spPr>
          <a:xfrm>
            <a:off x="0" y="3515275"/>
            <a:ext cx="2093100" cy="4797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Argument 1 = </a:t>
            </a:r>
            <a:endParaRPr b="1"/>
          </a:p>
        </p:txBody>
      </p:sp>
      <p:sp>
        <p:nvSpPr>
          <p:cNvPr id="3695" name="Google Shape;3695;p217"/>
          <p:cNvSpPr txBox="1"/>
          <p:nvPr>
            <p:ph idx="1" type="subTitle"/>
          </p:nvPr>
        </p:nvSpPr>
        <p:spPr>
          <a:xfrm>
            <a:off x="1940700" y="3562475"/>
            <a:ext cx="6306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$1</a:t>
            </a:r>
            <a:endParaRPr b="1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696" name="Google Shape;3696;p217"/>
          <p:cNvSpPr txBox="1"/>
          <p:nvPr>
            <p:ph idx="1" type="subTitle"/>
          </p:nvPr>
        </p:nvSpPr>
        <p:spPr>
          <a:xfrm>
            <a:off x="0" y="4044113"/>
            <a:ext cx="2093100" cy="4797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Argument 2 = </a:t>
            </a:r>
            <a:endParaRPr b="1"/>
          </a:p>
        </p:txBody>
      </p:sp>
      <p:sp>
        <p:nvSpPr>
          <p:cNvPr id="3697" name="Google Shape;3697;p217"/>
          <p:cNvSpPr txBox="1"/>
          <p:nvPr>
            <p:ph idx="1" type="subTitle"/>
          </p:nvPr>
        </p:nvSpPr>
        <p:spPr>
          <a:xfrm>
            <a:off x="1940700" y="4091313"/>
            <a:ext cx="630600" cy="40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$2</a:t>
            </a:r>
            <a:endParaRPr b="1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p218"/>
          <p:cNvSpPr txBox="1"/>
          <p:nvPr>
            <p:ph idx="2" type="title"/>
          </p:nvPr>
        </p:nvSpPr>
        <p:spPr>
          <a:xfrm>
            <a:off x="273900" y="842475"/>
            <a:ext cx="8595300" cy="29646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Building an IP Lookup Tool</a:t>
            </a:r>
            <a:endParaRPr sz="2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continue in the role of security analyst at Wonka. Your 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manager needs to know where attacks are coming from so they can block the country from accessing their network.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Your manager is impressed with the great work you did on the last script and asked you to design a script to identify the countries of IP addresses found in the logs.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3" name="Google Shape;3703;p2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Minutes</a:t>
            </a:r>
            <a:endParaRPr/>
          </a:p>
        </p:txBody>
      </p:sp>
      <p:sp>
        <p:nvSpPr>
          <p:cNvPr id="3704" name="Google Shape;3704;p2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p2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2EDFF"/>
        </a:solidFill>
      </p:bgPr>
    </p:bg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2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Completing this activity required the following steps:</a:t>
            </a:r>
            <a:endParaRPr/>
          </a:p>
        </p:txBody>
      </p:sp>
      <p:sp>
        <p:nvSpPr>
          <p:cNvPr id="3715" name="Google Shape;3715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Review: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Building an IP Lookup Tool</a:t>
            </a:r>
            <a:r>
              <a:rPr lang="en"/>
              <a:t> </a:t>
            </a:r>
            <a:endParaRPr/>
          </a:p>
        </p:txBody>
      </p:sp>
      <p:sp>
        <p:nvSpPr>
          <p:cNvPr id="3716" name="Google Shape;3716;p22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Using</a:t>
            </a:r>
            <a:r>
              <a:rPr lang="en" sz="1800"/>
              <a:t>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man</a:t>
            </a:r>
            <a:r>
              <a:rPr lang="en" sz="1800"/>
              <a:t> to learn a new command.</a:t>
            </a:r>
            <a:endParaRPr sz="1800"/>
          </a:p>
          <a:p>
            <a:pPr indent="-205740" lvl="0" marL="32004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Using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grep</a:t>
            </a:r>
            <a:r>
              <a:rPr lang="en" sz="1800"/>
              <a:t>, pipes, and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800"/>
              <a:t> to modify a terminal command.</a:t>
            </a:r>
            <a:endParaRPr sz="1800"/>
          </a:p>
          <a:p>
            <a:pPr indent="-205740" lvl="0" marL="32004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/>
              <a:t>Designing a shell script to </a:t>
            </a:r>
            <a:r>
              <a:rPr lang="en" sz="1800">
                <a:solidFill>
                  <a:schemeClr val="dk1"/>
                </a:solidFill>
              </a:rPr>
              <a:t>include the modified command.</a:t>
            </a:r>
            <a:endParaRPr sz="1800">
              <a:solidFill>
                <a:schemeClr val="dk1"/>
              </a:solidFill>
            </a:endParaRPr>
          </a:p>
          <a:p>
            <a:pPr indent="-205740" lvl="0" marL="32004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Configuring the shell script to accept arguments.</a:t>
            </a:r>
            <a:endParaRPr sz="1800">
              <a:solidFill>
                <a:schemeClr val="dk1"/>
              </a:solidFill>
            </a:endParaRPr>
          </a:p>
          <a:p>
            <a:pPr indent="-205740" lvl="0" marL="32004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Running the shell script by passing in arguments.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2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2" name="Google Shape;3722;p2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3" name="Google Shape;3723;p2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2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2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6" name="Google Shape;3726;p22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7" name="Google Shape;3727;p22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Google Shape;3728;p22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9" name="Google Shape;3729;p22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Google Shape;3730;p22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1" name="Google Shape;3731;p2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732" name="Google Shape;3732;p2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3733" name="Google Shape;3733;p221"/>
          <p:cNvSpPr txBox="1"/>
          <p:nvPr>
            <p:ph idx="1" type="subTitle"/>
          </p:nvPr>
        </p:nvSpPr>
        <p:spPr>
          <a:xfrm>
            <a:off x="1436275" y="1319425"/>
            <a:ext cx="6759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Discuss three benefits of text processing programs over programming languages for a security professional.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4" name="Google Shape;3734;p221"/>
          <p:cNvSpPr txBox="1"/>
          <p:nvPr>
            <p:ph idx="2" type="subTitle"/>
          </p:nvPr>
        </p:nvSpPr>
        <p:spPr>
          <a:xfrm>
            <a:off x="1426079" y="2004950"/>
            <a:ext cx="765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make substitutions to a file.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5" name="Google Shape;3735;p221"/>
          <p:cNvSpPr txBox="1"/>
          <p:nvPr>
            <p:ph idx="3" type="subTitle"/>
          </p:nvPr>
        </p:nvSpPr>
        <p:spPr>
          <a:xfrm>
            <a:off x="1436329" y="2695275"/>
            <a:ext cx="765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isolate data points from a complex log file.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6" name="Google Shape;3736;p221"/>
          <p:cNvSpPr txBox="1"/>
          <p:nvPr>
            <p:ph idx="4" type="subTitle"/>
          </p:nvPr>
        </p:nvSpPr>
        <p:spPr>
          <a:xfrm>
            <a:off x="1425975" y="3385575"/>
            <a:ext cx="765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Edit the contents within a file using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7" name="Google Shape;3737;p221"/>
          <p:cNvSpPr txBox="1"/>
          <p:nvPr>
            <p:ph idx="5" type="subTitle"/>
          </p:nvPr>
        </p:nvSpPr>
        <p:spPr>
          <a:xfrm>
            <a:off x="1436246" y="4078300"/>
            <a:ext cx="765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Design an IP lookup shell script by passing arguments.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8" name="Google Shape;3738;p22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2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744" name="Google Shape;3744;p22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1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Processing  </a:t>
            </a:r>
            <a:endParaRPr/>
          </a:p>
        </p:txBody>
      </p:sp>
      <p:sp>
        <p:nvSpPr>
          <p:cNvPr id="3104" name="Google Shape;3104;p1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9" name="Google Shape;3109;p164"/>
          <p:cNvPicPr preferRelativeResize="0"/>
          <p:nvPr/>
        </p:nvPicPr>
        <p:blipFill rotWithShape="1">
          <a:blip r:embed="rId3">
            <a:alphaModFix amt="96000"/>
          </a:blip>
          <a:srcRect b="8567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0" name="Google Shape;3110;p164"/>
          <p:cNvSpPr txBox="1"/>
          <p:nvPr/>
        </p:nvSpPr>
        <p:spPr>
          <a:xfrm>
            <a:off x="5326500" y="1837800"/>
            <a:ext cx="3817500" cy="3305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457200" spcFirstLastPara="1" rIns="91425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Security professionals </a:t>
            </a:r>
            <a:b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work with many forms </a:t>
            </a:r>
            <a:b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of data, such as: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514350" rtl="0" algn="l"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Application logs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51435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Server logs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51435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Server files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51435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Configuration files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514350" rtl="0" algn="l"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Raw code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1" name="Google Shape;3111;p1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6" name="Google Shape;3116;p165"/>
          <p:cNvPicPr preferRelativeResize="0"/>
          <p:nvPr/>
        </p:nvPicPr>
        <p:blipFill rotWithShape="1">
          <a:blip r:embed="rId3">
            <a:alphaModFix/>
          </a:blip>
          <a:srcRect b="8567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165"/>
          <p:cNvSpPr txBox="1"/>
          <p:nvPr/>
        </p:nvSpPr>
        <p:spPr>
          <a:xfrm>
            <a:off x="5326500" y="1837800"/>
            <a:ext cx="3817500" cy="3305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457200" spcFirstLastPara="1" rIns="91425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Embedded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within these large, complex files are data points that help security analysts research security incidents, such as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514350" rtl="0" algn="l"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Dates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514350" rtl="0" algn="l">
              <a:spcBef>
                <a:spcPts val="6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Usernames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9550" lvl="0" marL="514350" rtl="0" algn="l">
              <a:spcBef>
                <a:spcPts val="600"/>
              </a:spcBef>
              <a:spcAft>
                <a:spcPts val="60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Phone numbers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1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